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sldIdLst>
    <p:sldId id="256" r:id="rId2"/>
    <p:sldId id="361" r:id="rId3"/>
    <p:sldId id="36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362" r:id="rId24"/>
    <p:sldId id="363" r:id="rId25"/>
    <p:sldId id="364" r:id="rId26"/>
    <p:sldId id="276" r:id="rId27"/>
    <p:sldId id="365" r:id="rId28"/>
    <p:sldId id="366" r:id="rId29"/>
    <p:sldId id="367" r:id="rId30"/>
    <p:sldId id="277" r:id="rId31"/>
    <p:sldId id="368" r:id="rId32"/>
    <p:sldId id="369" r:id="rId33"/>
    <p:sldId id="370" r:id="rId34"/>
    <p:sldId id="278" r:id="rId35"/>
    <p:sldId id="279" r:id="rId36"/>
    <p:sldId id="371" r:id="rId37"/>
    <p:sldId id="372" r:id="rId38"/>
    <p:sldId id="373" r:id="rId39"/>
    <p:sldId id="374" r:id="rId40"/>
    <p:sldId id="375"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357" r:id="rId119"/>
    <p:sldId id="358" r:id="rId120"/>
    <p:sldId id="359" r:id="rId121"/>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13" autoAdjust="0"/>
    <p:restoredTop sz="94660"/>
  </p:normalViewPr>
  <p:slideViewPr>
    <p:cSldViewPr snapToGrid="0">
      <p:cViewPr>
        <p:scale>
          <a:sx n="63" d="100"/>
          <a:sy n="63" d="100"/>
        </p:scale>
        <p:origin x="245" y="4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910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61361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16965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75744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FB5FC-1629-4A0D-9573-785FAC7ED015}"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28083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FB5FC-1629-4A0D-9573-785FAC7ED015}"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286600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1FB5FC-1629-4A0D-9573-785FAC7ED015}" type="datetimeFigureOut">
              <a:rPr lang="en-US" smtClean="0"/>
              <a:t>2/17/2026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110738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1FB5FC-1629-4A0D-9573-785FAC7ED015}" type="datetimeFigureOut">
              <a:rPr lang="en-US" smtClean="0"/>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512024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FB5FC-1629-4A0D-9573-785FAC7ED015}" type="datetimeFigureOut">
              <a:rPr lang="en-US" smtClean="0"/>
              <a:t>2/17/2026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382022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17911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45361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1FB5FC-1629-4A0D-9573-785FAC7ED015}" type="datetimeFigureOut">
              <a:rPr lang="en-US" smtClean="0"/>
              <a:t>2/17/2026</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83C504-7F0E-4585-832D-B71C6D96FE19}" type="slidenum">
              <a:rPr lang="en-US" smtClean="0"/>
              <a:t>‹#›</a:t>
            </a:fld>
            <a:endParaRPr lang="en-US"/>
          </a:p>
        </p:txBody>
      </p:sp>
    </p:spTree>
    <p:extLst>
      <p:ext uri="{BB962C8B-B14F-4D97-AF65-F5344CB8AC3E}">
        <p14:creationId xmlns:p14="http://schemas.microsoft.com/office/powerpoint/2010/main" val="2090406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5" Type="http://schemas.openxmlformats.org/officeDocument/2006/relationships/image" Target="../media/image149.png"/><Relationship Id="rId4" Type="http://schemas.openxmlformats.org/officeDocument/2006/relationships/image" Target="../media/image148.png"/></Relationships>
</file>

<file path=ppt/slides/_rels/slide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 Id="rId5" Type="http://schemas.openxmlformats.org/officeDocument/2006/relationships/image" Target="../media/image160.png"/><Relationship Id="rId4" Type="http://schemas.openxmlformats.org/officeDocument/2006/relationships/image" Target="../media/image159.png"/></Relationships>
</file>

<file path=ppt/slides/_rels/slide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168.png"/></Relationships>
</file>

<file path=ppt/slides/_rels/slide6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 Id="rId5" Type="http://schemas.openxmlformats.org/officeDocument/2006/relationships/image" Target="../media/image173.png"/><Relationship Id="rId4" Type="http://schemas.openxmlformats.org/officeDocument/2006/relationships/image" Target="../media/image1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 Id="rId5" Type="http://schemas.openxmlformats.org/officeDocument/2006/relationships/image" Target="../media/image177.png"/><Relationship Id="rId4" Type="http://schemas.openxmlformats.org/officeDocument/2006/relationships/image" Target="../media/image1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AE7050-5FE7-32B8-9740-14B5EB5F21D1}"/>
              </a:ext>
            </a:extLst>
          </p:cNvPr>
          <p:cNvSpPr txBox="1"/>
          <p:nvPr/>
        </p:nvSpPr>
        <p:spPr>
          <a:xfrm>
            <a:off x="149903" y="134911"/>
            <a:ext cx="2193229" cy="246221"/>
          </a:xfrm>
          <a:prstGeom prst="rect">
            <a:avLst/>
          </a:prstGeom>
          <a:noFill/>
          <a:ln>
            <a:solidFill>
              <a:schemeClr val="tx1">
                <a:lumMod val="50000"/>
                <a:lumOff val="50000"/>
              </a:schemeClr>
            </a:solidFill>
          </a:ln>
        </p:spPr>
        <p:txBody>
          <a:bodyPr wrap="none" rtlCol="0">
            <a:spAutoFit/>
          </a:bodyPr>
          <a:lstStyle/>
          <a:p>
            <a:r>
              <a:rPr lang="en-US" sz="1000" dirty="0"/>
              <a:t>CREATE DATABASE </a:t>
            </a:r>
            <a:r>
              <a:rPr lang="en-US" sz="1000" dirty="0" err="1"/>
              <a:t>databaseName</a:t>
            </a:r>
            <a:r>
              <a:rPr lang="en-US" sz="1000" dirty="0"/>
              <a:t> ;</a:t>
            </a:r>
          </a:p>
        </p:txBody>
      </p:sp>
      <p:sp>
        <p:nvSpPr>
          <p:cNvPr id="3" name="TextBox 2">
            <a:extLst>
              <a:ext uri="{FF2B5EF4-FFF2-40B4-BE49-F238E27FC236}">
                <a16:creationId xmlns:a16="http://schemas.microsoft.com/office/drawing/2014/main" id="{2402922B-60F6-0C95-2447-E069E628142E}"/>
              </a:ext>
            </a:extLst>
          </p:cNvPr>
          <p:cNvSpPr txBox="1"/>
          <p:nvPr/>
        </p:nvSpPr>
        <p:spPr>
          <a:xfrm>
            <a:off x="149903" y="524017"/>
            <a:ext cx="1457450" cy="246221"/>
          </a:xfrm>
          <a:prstGeom prst="rect">
            <a:avLst/>
          </a:prstGeom>
          <a:noFill/>
          <a:ln>
            <a:solidFill>
              <a:schemeClr val="tx1">
                <a:lumMod val="50000"/>
                <a:lumOff val="50000"/>
              </a:schemeClr>
            </a:solidFill>
          </a:ln>
        </p:spPr>
        <p:txBody>
          <a:bodyPr wrap="none" rtlCol="0">
            <a:spAutoFit/>
          </a:bodyPr>
          <a:lstStyle/>
          <a:p>
            <a:r>
              <a:rPr lang="en-US" sz="1000" dirty="0"/>
              <a:t>USE [</a:t>
            </a:r>
            <a:r>
              <a:rPr lang="en-US" sz="1000" dirty="0" err="1"/>
              <a:t>DataBaseName</a:t>
            </a:r>
            <a:r>
              <a:rPr lang="en-US" sz="1000" dirty="0"/>
              <a:t>] ;</a:t>
            </a:r>
          </a:p>
        </p:txBody>
      </p:sp>
      <p:sp>
        <p:nvSpPr>
          <p:cNvPr id="4" name="TextBox 3">
            <a:extLst>
              <a:ext uri="{FF2B5EF4-FFF2-40B4-BE49-F238E27FC236}">
                <a16:creationId xmlns:a16="http://schemas.microsoft.com/office/drawing/2014/main" id="{7464A580-FB78-8B36-E16A-481D876BDE7E}"/>
              </a:ext>
            </a:extLst>
          </p:cNvPr>
          <p:cNvSpPr txBox="1"/>
          <p:nvPr/>
        </p:nvSpPr>
        <p:spPr>
          <a:xfrm>
            <a:off x="149903" y="1081790"/>
            <a:ext cx="2064989" cy="246221"/>
          </a:xfrm>
          <a:prstGeom prst="rect">
            <a:avLst/>
          </a:prstGeom>
          <a:noFill/>
          <a:ln>
            <a:solidFill>
              <a:schemeClr val="tx1">
                <a:lumMod val="50000"/>
                <a:lumOff val="50000"/>
              </a:schemeClr>
            </a:solidFill>
          </a:ln>
        </p:spPr>
        <p:txBody>
          <a:bodyPr wrap="none" rtlCol="0">
            <a:spAutoFit/>
          </a:bodyPr>
          <a:lstStyle/>
          <a:p>
            <a:r>
              <a:rPr lang="en-US" sz="1000" dirty="0"/>
              <a:t>DROP DATABASE </a:t>
            </a:r>
            <a:r>
              <a:rPr lang="en-US" sz="1000" dirty="0" err="1"/>
              <a:t>databasename</a:t>
            </a:r>
            <a:r>
              <a:rPr lang="en-US" sz="1000" dirty="0"/>
              <a:t> ;</a:t>
            </a:r>
          </a:p>
        </p:txBody>
      </p:sp>
      <p:sp>
        <p:nvSpPr>
          <p:cNvPr id="5" name="TextBox 4">
            <a:extLst>
              <a:ext uri="{FF2B5EF4-FFF2-40B4-BE49-F238E27FC236}">
                <a16:creationId xmlns:a16="http://schemas.microsoft.com/office/drawing/2014/main" id="{C1CB5976-3CF5-42B5-D276-4DB89AC400EE}"/>
              </a:ext>
            </a:extLst>
          </p:cNvPr>
          <p:cNvSpPr txBox="1"/>
          <p:nvPr/>
        </p:nvSpPr>
        <p:spPr>
          <a:xfrm>
            <a:off x="1784386" y="2353957"/>
            <a:ext cx="3311456" cy="1015663"/>
          </a:xfrm>
          <a:prstGeom prst="rect">
            <a:avLst/>
          </a:prstGeom>
          <a:noFill/>
          <a:ln>
            <a:solidFill>
              <a:schemeClr val="tx1">
                <a:lumMod val="50000"/>
                <a:lumOff val="50000"/>
              </a:schemeClr>
            </a:solidFill>
          </a:ln>
        </p:spPr>
        <p:txBody>
          <a:bodyPr wrap="square" rtlCol="0">
            <a:spAutoFit/>
          </a:bodyPr>
          <a:lstStyle/>
          <a:p>
            <a:r>
              <a:rPr lang="en-US" sz="1000" dirty="0"/>
              <a:t>The foreign key constraint is used to prevent actions that would destroy links between tables.</a:t>
            </a:r>
          </a:p>
          <a:p>
            <a:r>
              <a:rPr lang="en-US" sz="1000" dirty="0"/>
              <a:t>The foreign key constraint also prevents invalid data from being inserted into the foreign key column, because it has to be one of the values contained in the table it points to.</a:t>
            </a:r>
          </a:p>
        </p:txBody>
      </p:sp>
      <p:sp>
        <p:nvSpPr>
          <p:cNvPr id="6" name="TextBox 5">
            <a:extLst>
              <a:ext uri="{FF2B5EF4-FFF2-40B4-BE49-F238E27FC236}">
                <a16:creationId xmlns:a16="http://schemas.microsoft.com/office/drawing/2014/main" id="{4CE60813-2282-73A0-308C-40736DDA5DFB}"/>
              </a:ext>
            </a:extLst>
          </p:cNvPr>
          <p:cNvSpPr txBox="1"/>
          <p:nvPr/>
        </p:nvSpPr>
        <p:spPr>
          <a:xfrm>
            <a:off x="128658" y="2377215"/>
            <a:ext cx="1603946" cy="1015663"/>
          </a:xfrm>
          <a:prstGeom prst="rect">
            <a:avLst/>
          </a:prstGeom>
          <a:noFill/>
          <a:ln>
            <a:solidFill>
              <a:schemeClr val="tx1">
                <a:lumMod val="50000"/>
                <a:lumOff val="50000"/>
              </a:schemeClr>
            </a:solidFill>
          </a:ln>
        </p:spPr>
        <p:txBody>
          <a:bodyPr wrap="square" rtlCol="0">
            <a:spAutoFit/>
          </a:bodyPr>
          <a:lstStyle/>
          <a:p>
            <a:r>
              <a:rPr lang="en-US" sz="1000" dirty="0"/>
              <a:t>NOT NULL</a:t>
            </a:r>
          </a:p>
          <a:p>
            <a:r>
              <a:rPr lang="en-US" sz="1000" dirty="0"/>
              <a:t>UNIQUE</a:t>
            </a:r>
          </a:p>
          <a:p>
            <a:r>
              <a:rPr lang="en-US" sz="1000" dirty="0"/>
              <a:t>PRIMARY KEY</a:t>
            </a:r>
          </a:p>
          <a:p>
            <a:r>
              <a:rPr lang="en-US" sz="1000" dirty="0"/>
              <a:t>FOREIGN KEY</a:t>
            </a:r>
          </a:p>
          <a:p>
            <a:r>
              <a:rPr lang="en-US" sz="1000" dirty="0"/>
              <a:t>CHECK</a:t>
            </a:r>
          </a:p>
          <a:p>
            <a:r>
              <a:rPr lang="en-US" sz="1000" dirty="0"/>
              <a:t>DEFAULT</a:t>
            </a:r>
          </a:p>
        </p:txBody>
      </p:sp>
      <p:sp>
        <p:nvSpPr>
          <p:cNvPr id="7" name="TextBox 6">
            <a:extLst>
              <a:ext uri="{FF2B5EF4-FFF2-40B4-BE49-F238E27FC236}">
                <a16:creationId xmlns:a16="http://schemas.microsoft.com/office/drawing/2014/main" id="{C120B344-6076-5FDB-FBF1-F60EB7E128B5}"/>
              </a:ext>
            </a:extLst>
          </p:cNvPr>
          <p:cNvSpPr txBox="1"/>
          <p:nvPr/>
        </p:nvSpPr>
        <p:spPr>
          <a:xfrm>
            <a:off x="128658" y="1430336"/>
            <a:ext cx="3311456" cy="861774"/>
          </a:xfrm>
          <a:prstGeom prst="rect">
            <a:avLst/>
          </a:prstGeom>
          <a:noFill/>
          <a:ln>
            <a:solidFill>
              <a:schemeClr val="tx1">
                <a:lumMod val="50000"/>
                <a:lumOff val="50000"/>
              </a:schemeClr>
            </a:solidFill>
          </a:ln>
        </p:spPr>
        <p:txBody>
          <a:bodyPr wrap="square" rtlCol="0">
            <a:spAutoFit/>
          </a:bodyPr>
          <a:lstStyle/>
          <a:p>
            <a:r>
              <a:rPr lang="en-US" sz="1000" dirty="0"/>
              <a:t>Constraints: Rules for the data in a table can be specified using SQL constraints. The kinds of data that can be entered into a table are restricted by constraints. This validates the reliability and accuracy of the data in the table</a:t>
            </a:r>
          </a:p>
        </p:txBody>
      </p:sp>
      <p:sp>
        <p:nvSpPr>
          <p:cNvPr id="8" name="TextBox 7">
            <a:extLst>
              <a:ext uri="{FF2B5EF4-FFF2-40B4-BE49-F238E27FC236}">
                <a16:creationId xmlns:a16="http://schemas.microsoft.com/office/drawing/2014/main" id="{0F16677B-B001-6381-3A42-A5BBB7C8F3DE}"/>
              </a:ext>
            </a:extLst>
          </p:cNvPr>
          <p:cNvSpPr txBox="1"/>
          <p:nvPr/>
        </p:nvSpPr>
        <p:spPr>
          <a:xfrm>
            <a:off x="180440" y="3550228"/>
            <a:ext cx="1603946" cy="861774"/>
          </a:xfrm>
          <a:prstGeom prst="rect">
            <a:avLst/>
          </a:prstGeom>
          <a:noFill/>
          <a:ln>
            <a:solidFill>
              <a:schemeClr val="tx1">
                <a:lumMod val="50000"/>
                <a:lumOff val="50000"/>
              </a:schemeClr>
            </a:solidFill>
          </a:ln>
        </p:spPr>
        <p:txBody>
          <a:bodyPr wrap="square" rtlCol="0">
            <a:spAutoFit/>
          </a:bodyPr>
          <a:lstStyle/>
          <a:p>
            <a:r>
              <a:rPr lang="en-US" sz="1000" dirty="0" err="1"/>
              <a:t>Bigint</a:t>
            </a:r>
            <a:endParaRPr lang="en-US" sz="1000" dirty="0"/>
          </a:p>
          <a:p>
            <a:r>
              <a:rPr lang="en-US" sz="1000" dirty="0"/>
              <a:t>Int</a:t>
            </a:r>
          </a:p>
          <a:p>
            <a:r>
              <a:rPr lang="en-US" sz="1000" dirty="0" err="1"/>
              <a:t>Smallint</a:t>
            </a:r>
            <a:endParaRPr lang="en-US" sz="1000" dirty="0"/>
          </a:p>
          <a:p>
            <a:r>
              <a:rPr lang="en-US" sz="1000" dirty="0" err="1"/>
              <a:t>Tinyint</a:t>
            </a:r>
            <a:endParaRPr lang="en-US" sz="1000" dirty="0"/>
          </a:p>
          <a:p>
            <a:r>
              <a:rPr lang="en-US" sz="1000" dirty="0"/>
              <a:t>Decimal(</a:t>
            </a:r>
            <a:r>
              <a:rPr lang="en-US" sz="1000" dirty="0" err="1"/>
              <a:t>s,d</a:t>
            </a:r>
            <a:r>
              <a:rPr lang="en-US" sz="1000" dirty="0"/>
              <a:t>)</a:t>
            </a:r>
          </a:p>
        </p:txBody>
      </p:sp>
      <p:sp>
        <p:nvSpPr>
          <p:cNvPr id="9" name="TextBox 8">
            <a:extLst>
              <a:ext uri="{FF2B5EF4-FFF2-40B4-BE49-F238E27FC236}">
                <a16:creationId xmlns:a16="http://schemas.microsoft.com/office/drawing/2014/main" id="{8E35EE8A-66EC-AED3-E3A0-BB7C595964E9}"/>
              </a:ext>
            </a:extLst>
          </p:cNvPr>
          <p:cNvSpPr txBox="1"/>
          <p:nvPr/>
        </p:nvSpPr>
        <p:spPr>
          <a:xfrm>
            <a:off x="183679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Char(s)</a:t>
            </a:r>
          </a:p>
          <a:p>
            <a:r>
              <a:rPr lang="en-US" sz="1000" dirty="0"/>
              <a:t>Varchar(s)</a:t>
            </a:r>
          </a:p>
          <a:p>
            <a:r>
              <a:rPr lang="en-US" sz="1000" dirty="0"/>
              <a:t>text</a:t>
            </a:r>
          </a:p>
        </p:txBody>
      </p:sp>
      <p:sp>
        <p:nvSpPr>
          <p:cNvPr id="10" name="TextBox 9">
            <a:extLst>
              <a:ext uri="{FF2B5EF4-FFF2-40B4-BE49-F238E27FC236}">
                <a16:creationId xmlns:a16="http://schemas.microsoft.com/office/drawing/2014/main" id="{716B35FB-920E-F56F-8BF1-23390A6C3A38}"/>
              </a:ext>
            </a:extLst>
          </p:cNvPr>
          <p:cNvSpPr txBox="1"/>
          <p:nvPr/>
        </p:nvSpPr>
        <p:spPr>
          <a:xfrm>
            <a:off x="349314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Date</a:t>
            </a:r>
          </a:p>
          <a:p>
            <a:r>
              <a:rPr lang="en-US" sz="1000" dirty="0"/>
              <a:t>Time</a:t>
            </a:r>
          </a:p>
          <a:p>
            <a:r>
              <a:rPr lang="en-US" sz="1000" dirty="0"/>
              <a:t>Year</a:t>
            </a:r>
          </a:p>
        </p:txBody>
      </p:sp>
      <p:sp>
        <p:nvSpPr>
          <p:cNvPr id="11" name="TextBox 10">
            <a:extLst>
              <a:ext uri="{FF2B5EF4-FFF2-40B4-BE49-F238E27FC236}">
                <a16:creationId xmlns:a16="http://schemas.microsoft.com/office/drawing/2014/main" id="{CD9BFD9D-BBF2-6A8B-97A8-0482EEFED039}"/>
              </a:ext>
            </a:extLst>
          </p:cNvPr>
          <p:cNvSpPr txBox="1"/>
          <p:nvPr/>
        </p:nvSpPr>
        <p:spPr>
          <a:xfrm>
            <a:off x="180440" y="4469499"/>
            <a:ext cx="4772560" cy="246221"/>
          </a:xfrm>
          <a:prstGeom prst="rect">
            <a:avLst/>
          </a:prstGeom>
          <a:noFill/>
          <a:ln>
            <a:solidFill>
              <a:schemeClr val="tx1">
                <a:lumMod val="50000"/>
                <a:lumOff val="50000"/>
              </a:schemeClr>
            </a:solidFill>
          </a:ln>
        </p:spPr>
        <p:txBody>
          <a:bodyPr wrap="square" rtlCol="0">
            <a:spAutoFit/>
          </a:bodyPr>
          <a:lstStyle/>
          <a:p>
            <a:r>
              <a:rPr lang="en-US" sz="1000" dirty="0"/>
              <a:t>Name of the table -&gt; define the columns -&gt; Assign data types to columns</a:t>
            </a:r>
          </a:p>
        </p:txBody>
      </p:sp>
      <p:pic>
        <p:nvPicPr>
          <p:cNvPr id="14" name="Picture 13">
            <a:extLst>
              <a:ext uri="{FF2B5EF4-FFF2-40B4-BE49-F238E27FC236}">
                <a16:creationId xmlns:a16="http://schemas.microsoft.com/office/drawing/2014/main" id="{AFCE7EC1-7A55-8D02-610F-5B15208DB726}"/>
              </a:ext>
            </a:extLst>
          </p:cNvPr>
          <p:cNvPicPr>
            <a:picLocks noChangeAspect="1"/>
          </p:cNvPicPr>
          <p:nvPr/>
        </p:nvPicPr>
        <p:blipFill>
          <a:blip r:embed="rId2"/>
          <a:stretch>
            <a:fillRect/>
          </a:stretch>
        </p:blipFill>
        <p:spPr>
          <a:xfrm>
            <a:off x="2343132" y="123323"/>
            <a:ext cx="3535771" cy="1257654"/>
          </a:xfrm>
          <a:prstGeom prst="rect">
            <a:avLst/>
          </a:prstGeom>
        </p:spPr>
      </p:pic>
      <p:pic>
        <p:nvPicPr>
          <p:cNvPr id="16" name="Picture 15">
            <a:extLst>
              <a:ext uri="{FF2B5EF4-FFF2-40B4-BE49-F238E27FC236}">
                <a16:creationId xmlns:a16="http://schemas.microsoft.com/office/drawing/2014/main" id="{D6363CB0-2332-F4F7-45BA-B15DAA264852}"/>
              </a:ext>
            </a:extLst>
          </p:cNvPr>
          <p:cNvPicPr>
            <a:picLocks noChangeAspect="1"/>
          </p:cNvPicPr>
          <p:nvPr/>
        </p:nvPicPr>
        <p:blipFill>
          <a:blip r:embed="rId3"/>
          <a:stretch>
            <a:fillRect/>
          </a:stretch>
        </p:blipFill>
        <p:spPr>
          <a:xfrm>
            <a:off x="5573590" y="1328011"/>
            <a:ext cx="3168349" cy="1623779"/>
          </a:xfrm>
          <a:prstGeom prst="rect">
            <a:avLst/>
          </a:prstGeom>
        </p:spPr>
      </p:pic>
      <p:pic>
        <p:nvPicPr>
          <p:cNvPr id="18" name="Picture 17">
            <a:extLst>
              <a:ext uri="{FF2B5EF4-FFF2-40B4-BE49-F238E27FC236}">
                <a16:creationId xmlns:a16="http://schemas.microsoft.com/office/drawing/2014/main" id="{A923BBFF-FF0F-0987-E909-9EAEFC330617}"/>
              </a:ext>
            </a:extLst>
          </p:cNvPr>
          <p:cNvPicPr>
            <a:picLocks noChangeAspect="1"/>
          </p:cNvPicPr>
          <p:nvPr/>
        </p:nvPicPr>
        <p:blipFill>
          <a:blip r:embed="rId4"/>
          <a:stretch>
            <a:fillRect/>
          </a:stretch>
        </p:blipFill>
        <p:spPr>
          <a:xfrm>
            <a:off x="5147624" y="3229130"/>
            <a:ext cx="3284975" cy="1486590"/>
          </a:xfrm>
          <a:prstGeom prst="rect">
            <a:avLst/>
          </a:prstGeom>
        </p:spPr>
      </p:pic>
      <p:pic>
        <p:nvPicPr>
          <p:cNvPr id="20" name="Picture 19">
            <a:extLst>
              <a:ext uri="{FF2B5EF4-FFF2-40B4-BE49-F238E27FC236}">
                <a16:creationId xmlns:a16="http://schemas.microsoft.com/office/drawing/2014/main" id="{4413A5BB-83E9-386F-D47C-BD0AD472ADAE}"/>
              </a:ext>
            </a:extLst>
          </p:cNvPr>
          <p:cNvPicPr>
            <a:picLocks noChangeAspect="1"/>
          </p:cNvPicPr>
          <p:nvPr/>
        </p:nvPicPr>
        <p:blipFill>
          <a:blip r:embed="rId5"/>
          <a:stretch>
            <a:fillRect/>
          </a:stretch>
        </p:blipFill>
        <p:spPr>
          <a:xfrm>
            <a:off x="5147623" y="4827907"/>
            <a:ext cx="3284976" cy="1597021"/>
          </a:xfrm>
          <a:prstGeom prst="rect">
            <a:avLst/>
          </a:prstGeom>
        </p:spPr>
      </p:pic>
    </p:spTree>
    <p:extLst>
      <p:ext uri="{BB962C8B-B14F-4D97-AF65-F5344CB8AC3E}">
        <p14:creationId xmlns:p14="http://schemas.microsoft.com/office/powerpoint/2010/main" val="686781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A56DC-4F95-0F27-C495-4C63757B1AA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A7FA2BA-6256-168F-6B80-130684E0A67A}"/>
              </a:ext>
            </a:extLst>
          </p:cNvPr>
          <p:cNvSpPr txBox="1"/>
          <p:nvPr/>
        </p:nvSpPr>
        <p:spPr>
          <a:xfrm>
            <a:off x="2717074" y="1672046"/>
            <a:ext cx="1103187" cy="369332"/>
          </a:xfrm>
          <a:prstGeom prst="rect">
            <a:avLst/>
          </a:prstGeom>
          <a:noFill/>
        </p:spPr>
        <p:txBody>
          <a:bodyPr wrap="none" rtlCol="0">
            <a:spAutoFit/>
          </a:bodyPr>
          <a:lstStyle/>
          <a:p>
            <a:r>
              <a:rPr lang="en-US" dirty="0"/>
              <a:t>Module 2</a:t>
            </a:r>
          </a:p>
        </p:txBody>
      </p:sp>
    </p:spTree>
    <p:extLst>
      <p:ext uri="{BB962C8B-B14F-4D97-AF65-F5344CB8AC3E}">
        <p14:creationId xmlns:p14="http://schemas.microsoft.com/office/powerpoint/2010/main" val="21457615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4358-7458-9EBA-410C-00B1A20E7B47}"/>
            </a:ext>
          </a:extLst>
        </p:cNvPr>
        <p:cNvGrpSpPr/>
        <p:nvPr/>
      </p:nvGrpSpPr>
      <p:grpSpPr>
        <a:xfrm>
          <a:off x="0" y="0"/>
          <a:ext cx="0" cy="0"/>
          <a:chOff x="0" y="0"/>
          <a:chExt cx="0" cy="0"/>
        </a:xfrm>
      </p:grpSpPr>
    </p:spTree>
    <p:extLst>
      <p:ext uri="{BB962C8B-B14F-4D97-AF65-F5344CB8AC3E}">
        <p14:creationId xmlns:p14="http://schemas.microsoft.com/office/powerpoint/2010/main" val="1882760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474C8-E1F0-54A0-7DB7-A4F186252A1E}"/>
            </a:ext>
          </a:extLst>
        </p:cNvPr>
        <p:cNvGrpSpPr/>
        <p:nvPr/>
      </p:nvGrpSpPr>
      <p:grpSpPr>
        <a:xfrm>
          <a:off x="0" y="0"/>
          <a:ext cx="0" cy="0"/>
          <a:chOff x="0" y="0"/>
          <a:chExt cx="0" cy="0"/>
        </a:xfrm>
      </p:grpSpPr>
    </p:spTree>
    <p:extLst>
      <p:ext uri="{BB962C8B-B14F-4D97-AF65-F5344CB8AC3E}">
        <p14:creationId xmlns:p14="http://schemas.microsoft.com/office/powerpoint/2010/main" val="2227413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BA5F-0737-1C9E-B34A-C8D0C6CC18C7}"/>
            </a:ext>
          </a:extLst>
        </p:cNvPr>
        <p:cNvGrpSpPr/>
        <p:nvPr/>
      </p:nvGrpSpPr>
      <p:grpSpPr>
        <a:xfrm>
          <a:off x="0" y="0"/>
          <a:ext cx="0" cy="0"/>
          <a:chOff x="0" y="0"/>
          <a:chExt cx="0" cy="0"/>
        </a:xfrm>
      </p:grpSpPr>
    </p:spTree>
    <p:extLst>
      <p:ext uri="{BB962C8B-B14F-4D97-AF65-F5344CB8AC3E}">
        <p14:creationId xmlns:p14="http://schemas.microsoft.com/office/powerpoint/2010/main" val="753626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D7587-E788-2173-9FCE-ABF5926BAC41}"/>
            </a:ext>
          </a:extLst>
        </p:cNvPr>
        <p:cNvGrpSpPr/>
        <p:nvPr/>
      </p:nvGrpSpPr>
      <p:grpSpPr>
        <a:xfrm>
          <a:off x="0" y="0"/>
          <a:ext cx="0" cy="0"/>
          <a:chOff x="0" y="0"/>
          <a:chExt cx="0" cy="0"/>
        </a:xfrm>
      </p:grpSpPr>
    </p:spTree>
    <p:extLst>
      <p:ext uri="{BB962C8B-B14F-4D97-AF65-F5344CB8AC3E}">
        <p14:creationId xmlns:p14="http://schemas.microsoft.com/office/powerpoint/2010/main" val="1728660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10DC-3F44-09D6-0EF4-E117C7AFB14D}"/>
            </a:ext>
          </a:extLst>
        </p:cNvPr>
        <p:cNvGrpSpPr/>
        <p:nvPr/>
      </p:nvGrpSpPr>
      <p:grpSpPr>
        <a:xfrm>
          <a:off x="0" y="0"/>
          <a:ext cx="0" cy="0"/>
          <a:chOff x="0" y="0"/>
          <a:chExt cx="0" cy="0"/>
        </a:xfrm>
      </p:grpSpPr>
    </p:spTree>
    <p:extLst>
      <p:ext uri="{BB962C8B-B14F-4D97-AF65-F5344CB8AC3E}">
        <p14:creationId xmlns:p14="http://schemas.microsoft.com/office/powerpoint/2010/main" val="2008223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9AB0F-A5F4-4582-FC01-5E689CFFF87F}"/>
            </a:ext>
          </a:extLst>
        </p:cNvPr>
        <p:cNvGrpSpPr/>
        <p:nvPr/>
      </p:nvGrpSpPr>
      <p:grpSpPr>
        <a:xfrm>
          <a:off x="0" y="0"/>
          <a:ext cx="0" cy="0"/>
          <a:chOff x="0" y="0"/>
          <a:chExt cx="0" cy="0"/>
        </a:xfrm>
      </p:grpSpPr>
    </p:spTree>
    <p:extLst>
      <p:ext uri="{BB962C8B-B14F-4D97-AF65-F5344CB8AC3E}">
        <p14:creationId xmlns:p14="http://schemas.microsoft.com/office/powerpoint/2010/main" val="25299871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4FF4-E87B-CEE7-4340-4A8CF2BFB654}"/>
            </a:ext>
          </a:extLst>
        </p:cNvPr>
        <p:cNvGrpSpPr/>
        <p:nvPr/>
      </p:nvGrpSpPr>
      <p:grpSpPr>
        <a:xfrm>
          <a:off x="0" y="0"/>
          <a:ext cx="0" cy="0"/>
          <a:chOff x="0" y="0"/>
          <a:chExt cx="0" cy="0"/>
        </a:xfrm>
      </p:grpSpPr>
    </p:spTree>
    <p:extLst>
      <p:ext uri="{BB962C8B-B14F-4D97-AF65-F5344CB8AC3E}">
        <p14:creationId xmlns:p14="http://schemas.microsoft.com/office/powerpoint/2010/main" val="119127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30E2-575B-DE05-1E7C-0285A3ECC8D1}"/>
            </a:ext>
          </a:extLst>
        </p:cNvPr>
        <p:cNvGrpSpPr/>
        <p:nvPr/>
      </p:nvGrpSpPr>
      <p:grpSpPr>
        <a:xfrm>
          <a:off x="0" y="0"/>
          <a:ext cx="0" cy="0"/>
          <a:chOff x="0" y="0"/>
          <a:chExt cx="0" cy="0"/>
        </a:xfrm>
      </p:grpSpPr>
    </p:spTree>
    <p:extLst>
      <p:ext uri="{BB962C8B-B14F-4D97-AF65-F5344CB8AC3E}">
        <p14:creationId xmlns:p14="http://schemas.microsoft.com/office/powerpoint/2010/main" val="2020373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C7C7E-2D31-F5DA-2FCC-908AF031C200}"/>
            </a:ext>
          </a:extLst>
        </p:cNvPr>
        <p:cNvGrpSpPr/>
        <p:nvPr/>
      </p:nvGrpSpPr>
      <p:grpSpPr>
        <a:xfrm>
          <a:off x="0" y="0"/>
          <a:ext cx="0" cy="0"/>
          <a:chOff x="0" y="0"/>
          <a:chExt cx="0" cy="0"/>
        </a:xfrm>
      </p:grpSpPr>
    </p:spTree>
    <p:extLst>
      <p:ext uri="{BB962C8B-B14F-4D97-AF65-F5344CB8AC3E}">
        <p14:creationId xmlns:p14="http://schemas.microsoft.com/office/powerpoint/2010/main" val="40490989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CCDD-1A76-AF1A-CCB5-9A78AF6F8424}"/>
            </a:ext>
          </a:extLst>
        </p:cNvPr>
        <p:cNvGrpSpPr/>
        <p:nvPr/>
      </p:nvGrpSpPr>
      <p:grpSpPr>
        <a:xfrm>
          <a:off x="0" y="0"/>
          <a:ext cx="0" cy="0"/>
          <a:chOff x="0" y="0"/>
          <a:chExt cx="0" cy="0"/>
        </a:xfrm>
      </p:grpSpPr>
    </p:spTree>
    <p:extLst>
      <p:ext uri="{BB962C8B-B14F-4D97-AF65-F5344CB8AC3E}">
        <p14:creationId xmlns:p14="http://schemas.microsoft.com/office/powerpoint/2010/main" val="3909892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7B41F-6114-4AA2-952A-6083A34CF3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379DC-5A59-0FDF-75EF-6A240A54347D}"/>
              </a:ext>
            </a:extLst>
          </p:cNvPr>
          <p:cNvSpPr txBox="1"/>
          <p:nvPr/>
        </p:nvSpPr>
        <p:spPr>
          <a:xfrm>
            <a:off x="457200" y="431074"/>
            <a:ext cx="1893403" cy="2862322"/>
          </a:xfrm>
          <a:prstGeom prst="rect">
            <a:avLst/>
          </a:prstGeom>
          <a:noFill/>
        </p:spPr>
        <p:txBody>
          <a:bodyPr wrap="none" rtlCol="0">
            <a:spAutoFit/>
          </a:bodyPr>
          <a:lstStyle/>
          <a:p>
            <a:r>
              <a:rPr lang="en-US" dirty="0"/>
              <a:t>AND</a:t>
            </a:r>
          </a:p>
          <a:p>
            <a:r>
              <a:rPr lang="en-US" dirty="0"/>
              <a:t>OR</a:t>
            </a:r>
          </a:p>
          <a:p>
            <a:r>
              <a:rPr lang="en-US" dirty="0"/>
              <a:t>NOT</a:t>
            </a:r>
          </a:p>
          <a:p>
            <a:r>
              <a:rPr lang="en-US" dirty="0"/>
              <a:t>UNION</a:t>
            </a:r>
          </a:p>
          <a:p>
            <a:r>
              <a:rPr lang="en-US" dirty="0"/>
              <a:t>UNION ALL</a:t>
            </a:r>
          </a:p>
          <a:p>
            <a:r>
              <a:rPr lang="en-US" dirty="0"/>
              <a:t>INTERSECT</a:t>
            </a:r>
          </a:p>
          <a:p>
            <a:r>
              <a:rPr lang="en-US" dirty="0"/>
              <a:t>EXCEPT</a:t>
            </a:r>
          </a:p>
          <a:p>
            <a:r>
              <a:rPr lang="en-US" dirty="0"/>
              <a:t>LIKE</a:t>
            </a:r>
          </a:p>
          <a:p>
            <a:r>
              <a:rPr lang="en-US" dirty="0"/>
              <a:t>BETWEEN-Range</a:t>
            </a:r>
          </a:p>
          <a:p>
            <a:r>
              <a:rPr lang="en-US" dirty="0"/>
              <a:t>IN-List of values</a:t>
            </a:r>
          </a:p>
        </p:txBody>
      </p:sp>
      <p:sp>
        <p:nvSpPr>
          <p:cNvPr id="4" name="TextBox 3">
            <a:extLst>
              <a:ext uri="{FF2B5EF4-FFF2-40B4-BE49-F238E27FC236}">
                <a16:creationId xmlns:a16="http://schemas.microsoft.com/office/drawing/2014/main" id="{EC33BB10-076D-A5BC-03E9-CCD5BC0890C6}"/>
              </a:ext>
            </a:extLst>
          </p:cNvPr>
          <p:cNvSpPr txBox="1"/>
          <p:nvPr/>
        </p:nvSpPr>
        <p:spPr>
          <a:xfrm>
            <a:off x="537463" y="4986115"/>
            <a:ext cx="1220014" cy="369332"/>
          </a:xfrm>
          <a:prstGeom prst="rect">
            <a:avLst/>
          </a:prstGeom>
          <a:noFill/>
        </p:spPr>
        <p:txBody>
          <a:bodyPr wrap="none" rtlCol="0">
            <a:spAutoFit/>
          </a:bodyPr>
          <a:lstStyle/>
          <a:p>
            <a:r>
              <a:rPr lang="en-US" dirty="0"/>
              <a:t>ORDER BY</a:t>
            </a:r>
          </a:p>
        </p:txBody>
      </p:sp>
      <p:sp>
        <p:nvSpPr>
          <p:cNvPr id="5" name="TextBox 4">
            <a:extLst>
              <a:ext uri="{FF2B5EF4-FFF2-40B4-BE49-F238E27FC236}">
                <a16:creationId xmlns:a16="http://schemas.microsoft.com/office/drawing/2014/main" id="{62F0D7E8-12BE-ED48-90CC-54D8DFE2F854}"/>
              </a:ext>
            </a:extLst>
          </p:cNvPr>
          <p:cNvSpPr txBox="1"/>
          <p:nvPr/>
        </p:nvSpPr>
        <p:spPr>
          <a:xfrm>
            <a:off x="596602" y="4443386"/>
            <a:ext cx="1244443" cy="369332"/>
          </a:xfrm>
          <a:prstGeom prst="rect">
            <a:avLst/>
          </a:prstGeom>
          <a:noFill/>
        </p:spPr>
        <p:txBody>
          <a:bodyPr wrap="none" rtlCol="0">
            <a:spAutoFit/>
          </a:bodyPr>
          <a:lstStyle/>
          <a:p>
            <a:r>
              <a:rPr lang="en-US" dirty="0"/>
              <a:t>GROUP BY</a:t>
            </a:r>
          </a:p>
        </p:txBody>
      </p:sp>
      <p:sp>
        <p:nvSpPr>
          <p:cNvPr id="6" name="TextBox 5">
            <a:extLst>
              <a:ext uri="{FF2B5EF4-FFF2-40B4-BE49-F238E27FC236}">
                <a16:creationId xmlns:a16="http://schemas.microsoft.com/office/drawing/2014/main" id="{0C0A9370-7FFB-6CEE-2067-F64FB4D4011D}"/>
              </a:ext>
            </a:extLst>
          </p:cNvPr>
          <p:cNvSpPr txBox="1"/>
          <p:nvPr/>
        </p:nvSpPr>
        <p:spPr>
          <a:xfrm>
            <a:off x="727166" y="3836125"/>
            <a:ext cx="949299" cy="369332"/>
          </a:xfrm>
          <a:prstGeom prst="rect">
            <a:avLst/>
          </a:prstGeom>
          <a:noFill/>
        </p:spPr>
        <p:txBody>
          <a:bodyPr wrap="none" rtlCol="0">
            <a:spAutoFit/>
          </a:bodyPr>
          <a:lstStyle/>
          <a:p>
            <a:r>
              <a:rPr lang="en-US" dirty="0"/>
              <a:t>WHERE</a:t>
            </a:r>
          </a:p>
        </p:txBody>
      </p:sp>
      <p:sp>
        <p:nvSpPr>
          <p:cNvPr id="7" name="TextBox 6">
            <a:extLst>
              <a:ext uri="{FF2B5EF4-FFF2-40B4-BE49-F238E27FC236}">
                <a16:creationId xmlns:a16="http://schemas.microsoft.com/office/drawing/2014/main" id="{79BACE98-A2C4-2A43-C292-17600055CF0E}"/>
              </a:ext>
            </a:extLst>
          </p:cNvPr>
          <p:cNvSpPr txBox="1"/>
          <p:nvPr/>
        </p:nvSpPr>
        <p:spPr>
          <a:xfrm>
            <a:off x="615840" y="5593376"/>
            <a:ext cx="996748" cy="369332"/>
          </a:xfrm>
          <a:prstGeom prst="rect">
            <a:avLst/>
          </a:prstGeom>
          <a:noFill/>
        </p:spPr>
        <p:txBody>
          <a:bodyPr wrap="none" rtlCol="0">
            <a:spAutoFit/>
          </a:bodyPr>
          <a:lstStyle/>
          <a:p>
            <a:r>
              <a:rPr lang="en-US" dirty="0"/>
              <a:t>HAVING</a:t>
            </a:r>
          </a:p>
        </p:txBody>
      </p:sp>
      <p:sp>
        <p:nvSpPr>
          <p:cNvPr id="8" name="TextBox 7">
            <a:extLst>
              <a:ext uri="{FF2B5EF4-FFF2-40B4-BE49-F238E27FC236}">
                <a16:creationId xmlns:a16="http://schemas.microsoft.com/office/drawing/2014/main" id="{46B6E1C2-C051-A23B-1DD0-C7A76F688E8D}"/>
              </a:ext>
            </a:extLst>
          </p:cNvPr>
          <p:cNvSpPr txBox="1"/>
          <p:nvPr/>
        </p:nvSpPr>
        <p:spPr>
          <a:xfrm>
            <a:off x="3341623" y="860267"/>
            <a:ext cx="3197094" cy="923330"/>
          </a:xfrm>
          <a:prstGeom prst="rect">
            <a:avLst/>
          </a:prstGeom>
          <a:noFill/>
        </p:spPr>
        <p:txBody>
          <a:bodyPr wrap="none" rtlCol="0">
            <a:spAutoFit/>
          </a:bodyPr>
          <a:lstStyle/>
          <a:p>
            <a:r>
              <a:rPr lang="en-US" dirty="0"/>
              <a:t>Temporary Table</a:t>
            </a:r>
            <a:br>
              <a:rPr lang="en-US" dirty="0"/>
            </a:br>
            <a:br>
              <a:rPr lang="en-US" dirty="0"/>
            </a:br>
            <a:r>
              <a:rPr lang="en-US" dirty="0"/>
              <a:t>CREATE TABLE #table_name();</a:t>
            </a:r>
          </a:p>
        </p:txBody>
      </p:sp>
      <p:pic>
        <p:nvPicPr>
          <p:cNvPr id="10" name="Picture 9">
            <a:extLst>
              <a:ext uri="{FF2B5EF4-FFF2-40B4-BE49-F238E27FC236}">
                <a16:creationId xmlns:a16="http://schemas.microsoft.com/office/drawing/2014/main" id="{8EDBC65C-1CA9-7B49-5F0B-C1834BE6FF80}"/>
              </a:ext>
            </a:extLst>
          </p:cNvPr>
          <p:cNvPicPr>
            <a:picLocks noChangeAspect="1"/>
          </p:cNvPicPr>
          <p:nvPr/>
        </p:nvPicPr>
        <p:blipFill>
          <a:blip r:embed="rId2"/>
          <a:stretch>
            <a:fillRect/>
          </a:stretch>
        </p:blipFill>
        <p:spPr>
          <a:xfrm>
            <a:off x="3175120" y="1694098"/>
            <a:ext cx="5593565" cy="2933954"/>
          </a:xfrm>
          <a:prstGeom prst="rect">
            <a:avLst/>
          </a:prstGeom>
        </p:spPr>
      </p:pic>
    </p:spTree>
    <p:extLst>
      <p:ext uri="{BB962C8B-B14F-4D97-AF65-F5344CB8AC3E}">
        <p14:creationId xmlns:p14="http://schemas.microsoft.com/office/powerpoint/2010/main" val="25550331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D685A-5937-3C52-2F3B-74955B1FF06D}"/>
            </a:ext>
          </a:extLst>
        </p:cNvPr>
        <p:cNvGrpSpPr/>
        <p:nvPr/>
      </p:nvGrpSpPr>
      <p:grpSpPr>
        <a:xfrm>
          <a:off x="0" y="0"/>
          <a:ext cx="0" cy="0"/>
          <a:chOff x="0" y="0"/>
          <a:chExt cx="0" cy="0"/>
        </a:xfrm>
      </p:grpSpPr>
    </p:spTree>
    <p:extLst>
      <p:ext uri="{BB962C8B-B14F-4D97-AF65-F5344CB8AC3E}">
        <p14:creationId xmlns:p14="http://schemas.microsoft.com/office/powerpoint/2010/main" val="2945056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9A74E-5113-4DFD-160C-4238D2609F56}"/>
            </a:ext>
          </a:extLst>
        </p:cNvPr>
        <p:cNvGrpSpPr/>
        <p:nvPr/>
      </p:nvGrpSpPr>
      <p:grpSpPr>
        <a:xfrm>
          <a:off x="0" y="0"/>
          <a:ext cx="0" cy="0"/>
          <a:chOff x="0" y="0"/>
          <a:chExt cx="0" cy="0"/>
        </a:xfrm>
      </p:grpSpPr>
    </p:spTree>
    <p:extLst>
      <p:ext uri="{BB962C8B-B14F-4D97-AF65-F5344CB8AC3E}">
        <p14:creationId xmlns:p14="http://schemas.microsoft.com/office/powerpoint/2010/main" val="968861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1383-6B34-E468-1316-F7BB6A02D075}"/>
            </a:ext>
          </a:extLst>
        </p:cNvPr>
        <p:cNvGrpSpPr/>
        <p:nvPr/>
      </p:nvGrpSpPr>
      <p:grpSpPr>
        <a:xfrm>
          <a:off x="0" y="0"/>
          <a:ext cx="0" cy="0"/>
          <a:chOff x="0" y="0"/>
          <a:chExt cx="0" cy="0"/>
        </a:xfrm>
      </p:grpSpPr>
    </p:spTree>
    <p:extLst>
      <p:ext uri="{BB962C8B-B14F-4D97-AF65-F5344CB8AC3E}">
        <p14:creationId xmlns:p14="http://schemas.microsoft.com/office/powerpoint/2010/main" val="12100757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2D463-FC14-8CA8-6D2C-26A46C3531EB}"/>
            </a:ext>
          </a:extLst>
        </p:cNvPr>
        <p:cNvGrpSpPr/>
        <p:nvPr/>
      </p:nvGrpSpPr>
      <p:grpSpPr>
        <a:xfrm>
          <a:off x="0" y="0"/>
          <a:ext cx="0" cy="0"/>
          <a:chOff x="0" y="0"/>
          <a:chExt cx="0" cy="0"/>
        </a:xfrm>
      </p:grpSpPr>
    </p:spTree>
    <p:extLst>
      <p:ext uri="{BB962C8B-B14F-4D97-AF65-F5344CB8AC3E}">
        <p14:creationId xmlns:p14="http://schemas.microsoft.com/office/powerpoint/2010/main" val="3926847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45A3-7F9A-3D1E-9952-CB829B42141B}"/>
            </a:ext>
          </a:extLst>
        </p:cNvPr>
        <p:cNvGrpSpPr/>
        <p:nvPr/>
      </p:nvGrpSpPr>
      <p:grpSpPr>
        <a:xfrm>
          <a:off x="0" y="0"/>
          <a:ext cx="0" cy="0"/>
          <a:chOff x="0" y="0"/>
          <a:chExt cx="0" cy="0"/>
        </a:xfrm>
      </p:grpSpPr>
    </p:spTree>
    <p:extLst>
      <p:ext uri="{BB962C8B-B14F-4D97-AF65-F5344CB8AC3E}">
        <p14:creationId xmlns:p14="http://schemas.microsoft.com/office/powerpoint/2010/main" val="19777060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D669-6DBE-F77D-D40F-7C6D96C5C19D}"/>
            </a:ext>
          </a:extLst>
        </p:cNvPr>
        <p:cNvGrpSpPr/>
        <p:nvPr/>
      </p:nvGrpSpPr>
      <p:grpSpPr>
        <a:xfrm>
          <a:off x="0" y="0"/>
          <a:ext cx="0" cy="0"/>
          <a:chOff x="0" y="0"/>
          <a:chExt cx="0" cy="0"/>
        </a:xfrm>
      </p:grpSpPr>
    </p:spTree>
    <p:extLst>
      <p:ext uri="{BB962C8B-B14F-4D97-AF65-F5344CB8AC3E}">
        <p14:creationId xmlns:p14="http://schemas.microsoft.com/office/powerpoint/2010/main" val="17367196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25A9-6E07-F074-80C0-B8D1E6741BC1}"/>
            </a:ext>
          </a:extLst>
        </p:cNvPr>
        <p:cNvGrpSpPr/>
        <p:nvPr/>
      </p:nvGrpSpPr>
      <p:grpSpPr>
        <a:xfrm>
          <a:off x="0" y="0"/>
          <a:ext cx="0" cy="0"/>
          <a:chOff x="0" y="0"/>
          <a:chExt cx="0" cy="0"/>
        </a:xfrm>
      </p:grpSpPr>
    </p:spTree>
    <p:extLst>
      <p:ext uri="{BB962C8B-B14F-4D97-AF65-F5344CB8AC3E}">
        <p14:creationId xmlns:p14="http://schemas.microsoft.com/office/powerpoint/2010/main" val="38732128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65A7-8CF5-3E06-19C9-4886680E1B18}"/>
            </a:ext>
          </a:extLst>
        </p:cNvPr>
        <p:cNvGrpSpPr/>
        <p:nvPr/>
      </p:nvGrpSpPr>
      <p:grpSpPr>
        <a:xfrm>
          <a:off x="0" y="0"/>
          <a:ext cx="0" cy="0"/>
          <a:chOff x="0" y="0"/>
          <a:chExt cx="0" cy="0"/>
        </a:xfrm>
      </p:grpSpPr>
    </p:spTree>
    <p:extLst>
      <p:ext uri="{BB962C8B-B14F-4D97-AF65-F5344CB8AC3E}">
        <p14:creationId xmlns:p14="http://schemas.microsoft.com/office/powerpoint/2010/main" val="2313166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5E8E8-9926-55CC-14D3-10A08BDEC077}"/>
            </a:ext>
          </a:extLst>
        </p:cNvPr>
        <p:cNvGrpSpPr/>
        <p:nvPr/>
      </p:nvGrpSpPr>
      <p:grpSpPr>
        <a:xfrm>
          <a:off x="0" y="0"/>
          <a:ext cx="0" cy="0"/>
          <a:chOff x="0" y="0"/>
          <a:chExt cx="0" cy="0"/>
        </a:xfrm>
      </p:grpSpPr>
    </p:spTree>
    <p:extLst>
      <p:ext uri="{BB962C8B-B14F-4D97-AF65-F5344CB8AC3E}">
        <p14:creationId xmlns:p14="http://schemas.microsoft.com/office/powerpoint/2010/main" val="15579513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8A96-9E7C-76A2-3967-042D834D1CF9}"/>
            </a:ext>
          </a:extLst>
        </p:cNvPr>
        <p:cNvGrpSpPr/>
        <p:nvPr/>
      </p:nvGrpSpPr>
      <p:grpSpPr>
        <a:xfrm>
          <a:off x="0" y="0"/>
          <a:ext cx="0" cy="0"/>
          <a:chOff x="0" y="0"/>
          <a:chExt cx="0" cy="0"/>
        </a:xfrm>
      </p:grpSpPr>
    </p:spTree>
    <p:extLst>
      <p:ext uri="{BB962C8B-B14F-4D97-AF65-F5344CB8AC3E}">
        <p14:creationId xmlns:p14="http://schemas.microsoft.com/office/powerpoint/2010/main" val="4030887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5E068-DA3F-7C9A-61FF-2FCD6CDF20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9908F9-7A5A-1C6D-DBAC-DD22690F1738}"/>
              </a:ext>
            </a:extLst>
          </p:cNvPr>
          <p:cNvSpPr txBox="1"/>
          <p:nvPr/>
        </p:nvSpPr>
        <p:spPr>
          <a:xfrm>
            <a:off x="509452" y="587830"/>
            <a:ext cx="1103187" cy="369332"/>
          </a:xfrm>
          <a:prstGeom prst="rect">
            <a:avLst/>
          </a:prstGeom>
          <a:noFill/>
        </p:spPr>
        <p:txBody>
          <a:bodyPr wrap="none" rtlCol="0">
            <a:spAutoFit/>
          </a:bodyPr>
          <a:lstStyle/>
          <a:p>
            <a:r>
              <a:rPr lang="en-US" dirty="0"/>
              <a:t>Module 3</a:t>
            </a:r>
          </a:p>
        </p:txBody>
      </p:sp>
      <p:sp>
        <p:nvSpPr>
          <p:cNvPr id="3" name="TextBox 2">
            <a:extLst>
              <a:ext uri="{FF2B5EF4-FFF2-40B4-BE49-F238E27FC236}">
                <a16:creationId xmlns:a16="http://schemas.microsoft.com/office/drawing/2014/main" id="{E9BA01A8-2587-8905-CB54-2F9FA8139F16}"/>
              </a:ext>
            </a:extLst>
          </p:cNvPr>
          <p:cNvSpPr txBox="1"/>
          <p:nvPr/>
        </p:nvSpPr>
        <p:spPr>
          <a:xfrm>
            <a:off x="541485" y="1037327"/>
            <a:ext cx="1353256" cy="1477328"/>
          </a:xfrm>
          <a:prstGeom prst="rect">
            <a:avLst/>
          </a:prstGeom>
          <a:noFill/>
        </p:spPr>
        <p:txBody>
          <a:bodyPr wrap="none" rtlCol="0">
            <a:spAutoFit/>
          </a:bodyPr>
          <a:lstStyle/>
          <a:p>
            <a:r>
              <a:rPr lang="en-US" dirty="0"/>
              <a:t>Joins </a:t>
            </a:r>
          </a:p>
          <a:p>
            <a:r>
              <a:rPr lang="en-US" dirty="0"/>
              <a:t>INNER JOIN</a:t>
            </a:r>
          </a:p>
          <a:p>
            <a:r>
              <a:rPr lang="en-US" dirty="0"/>
              <a:t>LEFT JOIN</a:t>
            </a:r>
          </a:p>
          <a:p>
            <a:r>
              <a:rPr lang="en-US" dirty="0"/>
              <a:t>RIGHT JOIN</a:t>
            </a:r>
          </a:p>
          <a:p>
            <a:r>
              <a:rPr lang="en-US" dirty="0"/>
              <a:t>FULL JOIN</a:t>
            </a:r>
          </a:p>
        </p:txBody>
      </p:sp>
    </p:spTree>
    <p:extLst>
      <p:ext uri="{BB962C8B-B14F-4D97-AF65-F5344CB8AC3E}">
        <p14:creationId xmlns:p14="http://schemas.microsoft.com/office/powerpoint/2010/main" val="21688457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5AA9C-307F-F804-9057-56F9D987339A}"/>
            </a:ext>
          </a:extLst>
        </p:cNvPr>
        <p:cNvGrpSpPr/>
        <p:nvPr/>
      </p:nvGrpSpPr>
      <p:grpSpPr>
        <a:xfrm>
          <a:off x="0" y="0"/>
          <a:ext cx="0" cy="0"/>
          <a:chOff x="0" y="0"/>
          <a:chExt cx="0" cy="0"/>
        </a:xfrm>
      </p:grpSpPr>
    </p:spTree>
    <p:extLst>
      <p:ext uri="{BB962C8B-B14F-4D97-AF65-F5344CB8AC3E}">
        <p14:creationId xmlns:p14="http://schemas.microsoft.com/office/powerpoint/2010/main" val="31166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8208D-0985-00C8-9982-1D94173FEC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CEA897C-D3CD-4802-F4DA-C7AC746AECF8}"/>
              </a:ext>
            </a:extLst>
          </p:cNvPr>
          <p:cNvSpPr txBox="1"/>
          <p:nvPr/>
        </p:nvSpPr>
        <p:spPr>
          <a:xfrm>
            <a:off x="509452" y="587830"/>
            <a:ext cx="1103187" cy="369332"/>
          </a:xfrm>
          <a:prstGeom prst="rect">
            <a:avLst/>
          </a:prstGeom>
          <a:noFill/>
        </p:spPr>
        <p:txBody>
          <a:bodyPr wrap="none" rtlCol="0">
            <a:spAutoFit/>
          </a:bodyPr>
          <a:lstStyle/>
          <a:p>
            <a:r>
              <a:rPr lang="en-US" dirty="0"/>
              <a:t>Module 4</a:t>
            </a:r>
          </a:p>
        </p:txBody>
      </p:sp>
      <p:pic>
        <p:nvPicPr>
          <p:cNvPr id="4" name="Picture 3">
            <a:extLst>
              <a:ext uri="{FF2B5EF4-FFF2-40B4-BE49-F238E27FC236}">
                <a16:creationId xmlns:a16="http://schemas.microsoft.com/office/drawing/2014/main" id="{B7FCA1FC-B8D1-E46A-386A-38436135680E}"/>
              </a:ext>
            </a:extLst>
          </p:cNvPr>
          <p:cNvPicPr>
            <a:picLocks noChangeAspect="1"/>
          </p:cNvPicPr>
          <p:nvPr/>
        </p:nvPicPr>
        <p:blipFill>
          <a:blip r:embed="rId2"/>
          <a:stretch>
            <a:fillRect/>
          </a:stretch>
        </p:blipFill>
        <p:spPr>
          <a:xfrm>
            <a:off x="509452" y="957162"/>
            <a:ext cx="1425063" cy="2263336"/>
          </a:xfrm>
          <a:prstGeom prst="rect">
            <a:avLst/>
          </a:prstGeom>
        </p:spPr>
      </p:pic>
      <p:pic>
        <p:nvPicPr>
          <p:cNvPr id="6" name="Picture 5">
            <a:extLst>
              <a:ext uri="{FF2B5EF4-FFF2-40B4-BE49-F238E27FC236}">
                <a16:creationId xmlns:a16="http://schemas.microsoft.com/office/drawing/2014/main" id="{F099F7DF-AA3E-45E6-83C7-6A0F5194826B}"/>
              </a:ext>
            </a:extLst>
          </p:cNvPr>
          <p:cNvPicPr>
            <a:picLocks noChangeAspect="1"/>
          </p:cNvPicPr>
          <p:nvPr/>
        </p:nvPicPr>
        <p:blipFill>
          <a:blip r:embed="rId3"/>
          <a:stretch>
            <a:fillRect/>
          </a:stretch>
        </p:blipFill>
        <p:spPr>
          <a:xfrm>
            <a:off x="2228685" y="587830"/>
            <a:ext cx="3802710" cy="2728196"/>
          </a:xfrm>
          <a:prstGeom prst="rect">
            <a:avLst/>
          </a:prstGeom>
        </p:spPr>
      </p:pic>
      <p:pic>
        <p:nvPicPr>
          <p:cNvPr id="8" name="Picture 7">
            <a:extLst>
              <a:ext uri="{FF2B5EF4-FFF2-40B4-BE49-F238E27FC236}">
                <a16:creationId xmlns:a16="http://schemas.microsoft.com/office/drawing/2014/main" id="{20912066-1CAA-D7A2-BD38-F283115A1874}"/>
              </a:ext>
            </a:extLst>
          </p:cNvPr>
          <p:cNvPicPr>
            <a:picLocks noChangeAspect="1"/>
          </p:cNvPicPr>
          <p:nvPr/>
        </p:nvPicPr>
        <p:blipFill>
          <a:blip r:embed="rId4"/>
          <a:stretch>
            <a:fillRect/>
          </a:stretch>
        </p:blipFill>
        <p:spPr>
          <a:xfrm>
            <a:off x="509452" y="3316026"/>
            <a:ext cx="4755292" cy="1333616"/>
          </a:xfrm>
          <a:prstGeom prst="rect">
            <a:avLst/>
          </a:prstGeom>
        </p:spPr>
      </p:pic>
      <p:pic>
        <p:nvPicPr>
          <p:cNvPr id="10" name="Picture 9">
            <a:extLst>
              <a:ext uri="{FF2B5EF4-FFF2-40B4-BE49-F238E27FC236}">
                <a16:creationId xmlns:a16="http://schemas.microsoft.com/office/drawing/2014/main" id="{0245003D-C893-8F73-2D00-8C2614AE4F05}"/>
              </a:ext>
            </a:extLst>
          </p:cNvPr>
          <p:cNvPicPr>
            <a:picLocks noChangeAspect="1"/>
          </p:cNvPicPr>
          <p:nvPr/>
        </p:nvPicPr>
        <p:blipFill>
          <a:blip r:embed="rId5"/>
          <a:stretch>
            <a:fillRect/>
          </a:stretch>
        </p:blipFill>
        <p:spPr>
          <a:xfrm>
            <a:off x="509452" y="4745170"/>
            <a:ext cx="4770533" cy="1920406"/>
          </a:xfrm>
          <a:prstGeom prst="rect">
            <a:avLst/>
          </a:prstGeom>
        </p:spPr>
      </p:pic>
      <p:pic>
        <p:nvPicPr>
          <p:cNvPr id="14" name="Picture 13">
            <a:extLst>
              <a:ext uri="{FF2B5EF4-FFF2-40B4-BE49-F238E27FC236}">
                <a16:creationId xmlns:a16="http://schemas.microsoft.com/office/drawing/2014/main" id="{AC8F8BC4-55C5-CC1D-31E9-B5EC5BBE024C}"/>
              </a:ext>
            </a:extLst>
          </p:cNvPr>
          <p:cNvPicPr>
            <a:picLocks noChangeAspect="1"/>
          </p:cNvPicPr>
          <p:nvPr/>
        </p:nvPicPr>
        <p:blipFill>
          <a:blip r:embed="rId6"/>
          <a:stretch>
            <a:fillRect/>
          </a:stretch>
        </p:blipFill>
        <p:spPr>
          <a:xfrm>
            <a:off x="3191954" y="4318413"/>
            <a:ext cx="6500423" cy="2347163"/>
          </a:xfrm>
          <a:prstGeom prst="rect">
            <a:avLst/>
          </a:prstGeom>
        </p:spPr>
      </p:pic>
    </p:spTree>
    <p:extLst>
      <p:ext uri="{BB962C8B-B14F-4D97-AF65-F5344CB8AC3E}">
        <p14:creationId xmlns:p14="http://schemas.microsoft.com/office/powerpoint/2010/main" val="2026343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A536A-EED8-A427-E116-F5A6BD812FA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AA1C7B-3F85-1032-FD5E-93D2F44A4CD2}"/>
              </a:ext>
            </a:extLst>
          </p:cNvPr>
          <p:cNvPicPr>
            <a:picLocks noChangeAspect="1"/>
          </p:cNvPicPr>
          <p:nvPr/>
        </p:nvPicPr>
        <p:blipFill>
          <a:blip r:embed="rId2"/>
          <a:stretch>
            <a:fillRect/>
          </a:stretch>
        </p:blipFill>
        <p:spPr>
          <a:xfrm>
            <a:off x="298535" y="2847065"/>
            <a:ext cx="6408975" cy="2156647"/>
          </a:xfrm>
          <a:prstGeom prst="rect">
            <a:avLst/>
          </a:prstGeom>
        </p:spPr>
      </p:pic>
      <p:pic>
        <p:nvPicPr>
          <p:cNvPr id="7" name="Picture 6">
            <a:extLst>
              <a:ext uri="{FF2B5EF4-FFF2-40B4-BE49-F238E27FC236}">
                <a16:creationId xmlns:a16="http://schemas.microsoft.com/office/drawing/2014/main" id="{6ABC1FA3-D76A-7F33-48E9-72CB854533ED}"/>
              </a:ext>
            </a:extLst>
          </p:cNvPr>
          <p:cNvPicPr>
            <a:picLocks noChangeAspect="1"/>
          </p:cNvPicPr>
          <p:nvPr/>
        </p:nvPicPr>
        <p:blipFill>
          <a:blip r:embed="rId3"/>
          <a:stretch>
            <a:fillRect/>
          </a:stretch>
        </p:blipFill>
        <p:spPr>
          <a:xfrm>
            <a:off x="290914" y="80765"/>
            <a:ext cx="6416596" cy="2766300"/>
          </a:xfrm>
          <a:prstGeom prst="rect">
            <a:avLst/>
          </a:prstGeom>
        </p:spPr>
      </p:pic>
      <p:pic>
        <p:nvPicPr>
          <p:cNvPr id="9" name="Picture 8">
            <a:extLst>
              <a:ext uri="{FF2B5EF4-FFF2-40B4-BE49-F238E27FC236}">
                <a16:creationId xmlns:a16="http://schemas.microsoft.com/office/drawing/2014/main" id="{A7779940-4951-88DA-C477-D9069DC88406}"/>
              </a:ext>
            </a:extLst>
          </p:cNvPr>
          <p:cNvPicPr>
            <a:picLocks noChangeAspect="1"/>
          </p:cNvPicPr>
          <p:nvPr/>
        </p:nvPicPr>
        <p:blipFill>
          <a:blip r:embed="rId4"/>
          <a:stretch>
            <a:fillRect/>
          </a:stretch>
        </p:blipFill>
        <p:spPr>
          <a:xfrm>
            <a:off x="275673" y="5003712"/>
            <a:ext cx="6431837" cy="2126164"/>
          </a:xfrm>
          <a:prstGeom prst="rect">
            <a:avLst/>
          </a:prstGeom>
        </p:spPr>
      </p:pic>
    </p:spTree>
    <p:extLst>
      <p:ext uri="{BB962C8B-B14F-4D97-AF65-F5344CB8AC3E}">
        <p14:creationId xmlns:p14="http://schemas.microsoft.com/office/powerpoint/2010/main" val="424937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6295-F736-4541-E380-60D1680D592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CA83E6-6E72-8365-CF94-00E8D7DB10B5}"/>
              </a:ext>
            </a:extLst>
          </p:cNvPr>
          <p:cNvPicPr>
            <a:picLocks noChangeAspect="1"/>
          </p:cNvPicPr>
          <p:nvPr/>
        </p:nvPicPr>
        <p:blipFill>
          <a:blip r:embed="rId2"/>
          <a:stretch>
            <a:fillRect/>
          </a:stretch>
        </p:blipFill>
        <p:spPr>
          <a:xfrm>
            <a:off x="267831" y="208344"/>
            <a:ext cx="4170089" cy="1434869"/>
          </a:xfrm>
          <a:prstGeom prst="rect">
            <a:avLst/>
          </a:prstGeom>
        </p:spPr>
      </p:pic>
      <p:pic>
        <p:nvPicPr>
          <p:cNvPr id="5" name="Picture 4">
            <a:extLst>
              <a:ext uri="{FF2B5EF4-FFF2-40B4-BE49-F238E27FC236}">
                <a16:creationId xmlns:a16="http://schemas.microsoft.com/office/drawing/2014/main" id="{E0523967-D956-F13F-1734-43C898E538EA}"/>
              </a:ext>
            </a:extLst>
          </p:cNvPr>
          <p:cNvPicPr>
            <a:picLocks noChangeAspect="1"/>
          </p:cNvPicPr>
          <p:nvPr/>
        </p:nvPicPr>
        <p:blipFill>
          <a:blip r:embed="rId3"/>
          <a:stretch>
            <a:fillRect/>
          </a:stretch>
        </p:blipFill>
        <p:spPr>
          <a:xfrm>
            <a:off x="151297" y="1784637"/>
            <a:ext cx="3377923" cy="2172234"/>
          </a:xfrm>
          <a:prstGeom prst="rect">
            <a:avLst/>
          </a:prstGeom>
        </p:spPr>
      </p:pic>
      <p:pic>
        <p:nvPicPr>
          <p:cNvPr id="7" name="Picture 6">
            <a:extLst>
              <a:ext uri="{FF2B5EF4-FFF2-40B4-BE49-F238E27FC236}">
                <a16:creationId xmlns:a16="http://schemas.microsoft.com/office/drawing/2014/main" id="{F695CFC4-6652-F8EA-4101-B27AB66A13C3}"/>
              </a:ext>
            </a:extLst>
          </p:cNvPr>
          <p:cNvPicPr>
            <a:picLocks noChangeAspect="1"/>
          </p:cNvPicPr>
          <p:nvPr/>
        </p:nvPicPr>
        <p:blipFill>
          <a:blip r:embed="rId4"/>
          <a:stretch>
            <a:fillRect/>
          </a:stretch>
        </p:blipFill>
        <p:spPr>
          <a:xfrm>
            <a:off x="382420" y="4161812"/>
            <a:ext cx="3940910" cy="2202127"/>
          </a:xfrm>
          <a:prstGeom prst="rect">
            <a:avLst/>
          </a:prstGeom>
        </p:spPr>
      </p:pic>
      <p:pic>
        <p:nvPicPr>
          <p:cNvPr id="9" name="Picture 8">
            <a:extLst>
              <a:ext uri="{FF2B5EF4-FFF2-40B4-BE49-F238E27FC236}">
                <a16:creationId xmlns:a16="http://schemas.microsoft.com/office/drawing/2014/main" id="{734D2843-EF6D-3660-500E-558B40B2E000}"/>
              </a:ext>
            </a:extLst>
          </p:cNvPr>
          <p:cNvPicPr>
            <a:picLocks noChangeAspect="1"/>
          </p:cNvPicPr>
          <p:nvPr/>
        </p:nvPicPr>
        <p:blipFill>
          <a:blip r:embed="rId5"/>
          <a:stretch>
            <a:fillRect/>
          </a:stretch>
        </p:blipFill>
        <p:spPr>
          <a:xfrm>
            <a:off x="5078452" y="2380735"/>
            <a:ext cx="3930945" cy="2052661"/>
          </a:xfrm>
          <a:prstGeom prst="rect">
            <a:avLst/>
          </a:prstGeom>
        </p:spPr>
      </p:pic>
      <p:pic>
        <p:nvPicPr>
          <p:cNvPr id="11" name="Picture 10">
            <a:extLst>
              <a:ext uri="{FF2B5EF4-FFF2-40B4-BE49-F238E27FC236}">
                <a16:creationId xmlns:a16="http://schemas.microsoft.com/office/drawing/2014/main" id="{37DE5694-C7FF-E22D-AF35-75356DA8139D}"/>
              </a:ext>
            </a:extLst>
          </p:cNvPr>
          <p:cNvPicPr>
            <a:picLocks noChangeAspect="1"/>
          </p:cNvPicPr>
          <p:nvPr/>
        </p:nvPicPr>
        <p:blipFill>
          <a:blip r:embed="rId6"/>
          <a:stretch>
            <a:fillRect/>
          </a:stretch>
        </p:blipFill>
        <p:spPr>
          <a:xfrm>
            <a:off x="4820820" y="0"/>
            <a:ext cx="3891088" cy="2187180"/>
          </a:xfrm>
          <a:prstGeom prst="rect">
            <a:avLst/>
          </a:prstGeom>
        </p:spPr>
      </p:pic>
      <p:pic>
        <p:nvPicPr>
          <p:cNvPr id="13" name="Picture 12">
            <a:extLst>
              <a:ext uri="{FF2B5EF4-FFF2-40B4-BE49-F238E27FC236}">
                <a16:creationId xmlns:a16="http://schemas.microsoft.com/office/drawing/2014/main" id="{16E7A61D-50F1-71CB-ABB2-38AC02635FF1}"/>
              </a:ext>
            </a:extLst>
          </p:cNvPr>
          <p:cNvPicPr>
            <a:picLocks noChangeAspect="1"/>
          </p:cNvPicPr>
          <p:nvPr/>
        </p:nvPicPr>
        <p:blipFill>
          <a:blip r:embed="rId7"/>
          <a:stretch>
            <a:fillRect/>
          </a:stretch>
        </p:blipFill>
        <p:spPr>
          <a:xfrm>
            <a:off x="4820820" y="4685766"/>
            <a:ext cx="3930946" cy="2172234"/>
          </a:xfrm>
          <a:prstGeom prst="rect">
            <a:avLst/>
          </a:prstGeom>
        </p:spPr>
      </p:pic>
    </p:spTree>
    <p:extLst>
      <p:ext uri="{BB962C8B-B14F-4D97-AF65-F5344CB8AC3E}">
        <p14:creationId xmlns:p14="http://schemas.microsoft.com/office/powerpoint/2010/main" val="3227933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C126-04A2-CF97-FE38-E47FAAC339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87C008-5220-11B2-5C13-1A6E95B461BC}"/>
              </a:ext>
            </a:extLst>
          </p:cNvPr>
          <p:cNvPicPr>
            <a:picLocks noChangeAspect="1"/>
          </p:cNvPicPr>
          <p:nvPr/>
        </p:nvPicPr>
        <p:blipFill>
          <a:blip r:embed="rId2"/>
          <a:stretch>
            <a:fillRect/>
          </a:stretch>
        </p:blipFill>
        <p:spPr>
          <a:xfrm>
            <a:off x="330784" y="498764"/>
            <a:ext cx="4472884" cy="2347985"/>
          </a:xfrm>
          <a:prstGeom prst="rect">
            <a:avLst/>
          </a:prstGeom>
        </p:spPr>
      </p:pic>
      <p:pic>
        <p:nvPicPr>
          <p:cNvPr id="5" name="Picture 4">
            <a:extLst>
              <a:ext uri="{FF2B5EF4-FFF2-40B4-BE49-F238E27FC236}">
                <a16:creationId xmlns:a16="http://schemas.microsoft.com/office/drawing/2014/main" id="{0EE6D62C-954E-297D-A220-3F29A6CC240C}"/>
              </a:ext>
            </a:extLst>
          </p:cNvPr>
          <p:cNvPicPr>
            <a:picLocks noChangeAspect="1"/>
          </p:cNvPicPr>
          <p:nvPr/>
        </p:nvPicPr>
        <p:blipFill>
          <a:blip r:embed="rId3"/>
          <a:stretch>
            <a:fillRect/>
          </a:stretch>
        </p:blipFill>
        <p:spPr>
          <a:xfrm>
            <a:off x="330784" y="3328894"/>
            <a:ext cx="4121522" cy="2308945"/>
          </a:xfrm>
          <a:prstGeom prst="rect">
            <a:avLst/>
          </a:prstGeom>
        </p:spPr>
      </p:pic>
      <p:pic>
        <p:nvPicPr>
          <p:cNvPr id="7" name="Picture 6">
            <a:extLst>
              <a:ext uri="{FF2B5EF4-FFF2-40B4-BE49-F238E27FC236}">
                <a16:creationId xmlns:a16="http://schemas.microsoft.com/office/drawing/2014/main" id="{4EF89605-0F93-241E-9CAB-D1050ACCEC85}"/>
              </a:ext>
            </a:extLst>
          </p:cNvPr>
          <p:cNvPicPr>
            <a:picLocks noChangeAspect="1"/>
          </p:cNvPicPr>
          <p:nvPr/>
        </p:nvPicPr>
        <p:blipFill>
          <a:blip r:embed="rId4"/>
          <a:stretch>
            <a:fillRect/>
          </a:stretch>
        </p:blipFill>
        <p:spPr>
          <a:xfrm>
            <a:off x="5102334" y="498764"/>
            <a:ext cx="4260952" cy="2180670"/>
          </a:xfrm>
          <a:prstGeom prst="rect">
            <a:avLst/>
          </a:prstGeom>
        </p:spPr>
      </p:pic>
      <p:pic>
        <p:nvPicPr>
          <p:cNvPr id="9" name="Picture 8">
            <a:extLst>
              <a:ext uri="{FF2B5EF4-FFF2-40B4-BE49-F238E27FC236}">
                <a16:creationId xmlns:a16="http://schemas.microsoft.com/office/drawing/2014/main" id="{66E6A98C-A445-BED4-18D7-9D24A5799F45}"/>
              </a:ext>
            </a:extLst>
          </p:cNvPr>
          <p:cNvPicPr>
            <a:picLocks noChangeAspect="1"/>
          </p:cNvPicPr>
          <p:nvPr/>
        </p:nvPicPr>
        <p:blipFill>
          <a:blip r:embed="rId5"/>
          <a:stretch>
            <a:fillRect/>
          </a:stretch>
        </p:blipFill>
        <p:spPr>
          <a:xfrm>
            <a:off x="5096758" y="3328894"/>
            <a:ext cx="4266528" cy="2381448"/>
          </a:xfrm>
          <a:prstGeom prst="rect">
            <a:avLst/>
          </a:prstGeom>
        </p:spPr>
      </p:pic>
    </p:spTree>
    <p:extLst>
      <p:ext uri="{BB962C8B-B14F-4D97-AF65-F5344CB8AC3E}">
        <p14:creationId xmlns:p14="http://schemas.microsoft.com/office/powerpoint/2010/main" val="248224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42B9A-8337-6E47-F8F4-F1FF3D6546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1AEF81-D77C-6ACF-5B54-EDB921B9DE35}"/>
              </a:ext>
            </a:extLst>
          </p:cNvPr>
          <p:cNvPicPr>
            <a:picLocks noChangeAspect="1"/>
          </p:cNvPicPr>
          <p:nvPr/>
        </p:nvPicPr>
        <p:blipFill>
          <a:blip r:embed="rId2"/>
          <a:stretch>
            <a:fillRect/>
          </a:stretch>
        </p:blipFill>
        <p:spPr>
          <a:xfrm>
            <a:off x="278815" y="154639"/>
            <a:ext cx="5997460" cy="3109229"/>
          </a:xfrm>
          <a:prstGeom prst="rect">
            <a:avLst/>
          </a:prstGeom>
        </p:spPr>
      </p:pic>
      <p:pic>
        <p:nvPicPr>
          <p:cNvPr id="5" name="Picture 4">
            <a:extLst>
              <a:ext uri="{FF2B5EF4-FFF2-40B4-BE49-F238E27FC236}">
                <a16:creationId xmlns:a16="http://schemas.microsoft.com/office/drawing/2014/main" id="{720A2EF5-6CF4-F7DB-CC6F-C1A91A363809}"/>
              </a:ext>
            </a:extLst>
          </p:cNvPr>
          <p:cNvPicPr>
            <a:picLocks noChangeAspect="1"/>
          </p:cNvPicPr>
          <p:nvPr/>
        </p:nvPicPr>
        <p:blipFill>
          <a:blip r:embed="rId3"/>
          <a:stretch>
            <a:fillRect/>
          </a:stretch>
        </p:blipFill>
        <p:spPr>
          <a:xfrm>
            <a:off x="164505" y="3594132"/>
            <a:ext cx="6111770" cy="2888230"/>
          </a:xfrm>
          <a:prstGeom prst="rect">
            <a:avLst/>
          </a:prstGeom>
        </p:spPr>
      </p:pic>
    </p:spTree>
    <p:extLst>
      <p:ext uri="{BB962C8B-B14F-4D97-AF65-F5344CB8AC3E}">
        <p14:creationId xmlns:p14="http://schemas.microsoft.com/office/powerpoint/2010/main" val="3982434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D39D9-771D-1A99-8C9D-AF905F4171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439788-E76E-CF1D-CB87-0C34B48EB765}"/>
              </a:ext>
            </a:extLst>
          </p:cNvPr>
          <p:cNvPicPr>
            <a:picLocks noChangeAspect="1"/>
          </p:cNvPicPr>
          <p:nvPr/>
        </p:nvPicPr>
        <p:blipFill>
          <a:blip r:embed="rId2"/>
          <a:stretch>
            <a:fillRect/>
          </a:stretch>
        </p:blipFill>
        <p:spPr>
          <a:xfrm>
            <a:off x="154859" y="165876"/>
            <a:ext cx="6043184" cy="3025402"/>
          </a:xfrm>
          <a:prstGeom prst="rect">
            <a:avLst/>
          </a:prstGeom>
        </p:spPr>
      </p:pic>
      <p:pic>
        <p:nvPicPr>
          <p:cNvPr id="5" name="Picture 4">
            <a:extLst>
              <a:ext uri="{FF2B5EF4-FFF2-40B4-BE49-F238E27FC236}">
                <a16:creationId xmlns:a16="http://schemas.microsoft.com/office/drawing/2014/main" id="{710D988D-1E96-7DE4-39E0-296A70703C6B}"/>
              </a:ext>
            </a:extLst>
          </p:cNvPr>
          <p:cNvPicPr>
            <a:picLocks noChangeAspect="1"/>
          </p:cNvPicPr>
          <p:nvPr/>
        </p:nvPicPr>
        <p:blipFill>
          <a:blip r:embed="rId3"/>
          <a:stretch>
            <a:fillRect/>
          </a:stretch>
        </p:blipFill>
        <p:spPr>
          <a:xfrm>
            <a:off x="200583" y="3191278"/>
            <a:ext cx="5997460" cy="3132091"/>
          </a:xfrm>
          <a:prstGeom prst="rect">
            <a:avLst/>
          </a:prstGeom>
        </p:spPr>
      </p:pic>
      <p:pic>
        <p:nvPicPr>
          <p:cNvPr id="7" name="Picture 6">
            <a:extLst>
              <a:ext uri="{FF2B5EF4-FFF2-40B4-BE49-F238E27FC236}">
                <a16:creationId xmlns:a16="http://schemas.microsoft.com/office/drawing/2014/main" id="{A4B7A156-74E2-B12D-466E-A316EA24AD1B}"/>
              </a:ext>
            </a:extLst>
          </p:cNvPr>
          <p:cNvPicPr>
            <a:picLocks noChangeAspect="1"/>
          </p:cNvPicPr>
          <p:nvPr/>
        </p:nvPicPr>
        <p:blipFill>
          <a:blip r:embed="rId4"/>
          <a:stretch>
            <a:fillRect/>
          </a:stretch>
        </p:blipFill>
        <p:spPr>
          <a:xfrm>
            <a:off x="3454859" y="283150"/>
            <a:ext cx="6157494" cy="3383573"/>
          </a:xfrm>
          <a:prstGeom prst="rect">
            <a:avLst/>
          </a:prstGeom>
        </p:spPr>
      </p:pic>
      <p:pic>
        <p:nvPicPr>
          <p:cNvPr id="9" name="Picture 8">
            <a:extLst>
              <a:ext uri="{FF2B5EF4-FFF2-40B4-BE49-F238E27FC236}">
                <a16:creationId xmlns:a16="http://schemas.microsoft.com/office/drawing/2014/main" id="{43F6A2C6-DE96-FD86-8E35-5F81080C78EC}"/>
              </a:ext>
            </a:extLst>
          </p:cNvPr>
          <p:cNvPicPr>
            <a:picLocks noChangeAspect="1"/>
          </p:cNvPicPr>
          <p:nvPr/>
        </p:nvPicPr>
        <p:blipFill>
          <a:blip r:embed="rId5"/>
          <a:stretch>
            <a:fillRect/>
          </a:stretch>
        </p:blipFill>
        <p:spPr>
          <a:xfrm>
            <a:off x="3271963" y="3358932"/>
            <a:ext cx="6180356" cy="2964437"/>
          </a:xfrm>
          <a:prstGeom prst="rect">
            <a:avLst/>
          </a:prstGeom>
        </p:spPr>
      </p:pic>
      <p:pic>
        <p:nvPicPr>
          <p:cNvPr id="11" name="Picture 10">
            <a:extLst>
              <a:ext uri="{FF2B5EF4-FFF2-40B4-BE49-F238E27FC236}">
                <a16:creationId xmlns:a16="http://schemas.microsoft.com/office/drawing/2014/main" id="{EE4601D7-8655-52C3-98EC-7A8FDA801592}"/>
              </a:ext>
            </a:extLst>
          </p:cNvPr>
          <p:cNvPicPr>
            <a:picLocks noChangeAspect="1"/>
          </p:cNvPicPr>
          <p:nvPr/>
        </p:nvPicPr>
        <p:blipFill>
          <a:blip r:embed="rId6"/>
          <a:stretch>
            <a:fillRect/>
          </a:stretch>
        </p:blipFill>
        <p:spPr>
          <a:xfrm>
            <a:off x="3593647" y="3412276"/>
            <a:ext cx="6111770" cy="3078747"/>
          </a:xfrm>
          <a:prstGeom prst="rect">
            <a:avLst/>
          </a:prstGeom>
        </p:spPr>
      </p:pic>
    </p:spTree>
    <p:extLst>
      <p:ext uri="{BB962C8B-B14F-4D97-AF65-F5344CB8AC3E}">
        <p14:creationId xmlns:p14="http://schemas.microsoft.com/office/powerpoint/2010/main" val="3211495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F51D3-0345-00B0-8AB0-A45023E740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0C35F2-47C7-FCF0-46F5-70CF4EB7E28A}"/>
              </a:ext>
            </a:extLst>
          </p:cNvPr>
          <p:cNvPicPr>
            <a:picLocks noChangeAspect="1"/>
          </p:cNvPicPr>
          <p:nvPr/>
        </p:nvPicPr>
        <p:blipFill>
          <a:blip r:embed="rId2"/>
          <a:stretch>
            <a:fillRect/>
          </a:stretch>
        </p:blipFill>
        <p:spPr>
          <a:xfrm>
            <a:off x="240849" y="302493"/>
            <a:ext cx="6210838" cy="2987299"/>
          </a:xfrm>
          <a:prstGeom prst="rect">
            <a:avLst/>
          </a:prstGeom>
        </p:spPr>
      </p:pic>
      <p:pic>
        <p:nvPicPr>
          <p:cNvPr id="5" name="Picture 4">
            <a:extLst>
              <a:ext uri="{FF2B5EF4-FFF2-40B4-BE49-F238E27FC236}">
                <a16:creationId xmlns:a16="http://schemas.microsoft.com/office/drawing/2014/main" id="{E8E34079-A6B6-096A-05F5-8726699B2EF4}"/>
              </a:ext>
            </a:extLst>
          </p:cNvPr>
          <p:cNvPicPr>
            <a:picLocks noChangeAspect="1"/>
          </p:cNvPicPr>
          <p:nvPr/>
        </p:nvPicPr>
        <p:blipFill>
          <a:blip r:embed="rId3"/>
          <a:stretch>
            <a:fillRect/>
          </a:stretch>
        </p:blipFill>
        <p:spPr>
          <a:xfrm>
            <a:off x="240849" y="1754229"/>
            <a:ext cx="6241321" cy="3071126"/>
          </a:xfrm>
          <a:prstGeom prst="rect">
            <a:avLst/>
          </a:prstGeom>
        </p:spPr>
      </p:pic>
      <p:pic>
        <p:nvPicPr>
          <p:cNvPr id="7" name="Picture 6">
            <a:extLst>
              <a:ext uri="{FF2B5EF4-FFF2-40B4-BE49-F238E27FC236}">
                <a16:creationId xmlns:a16="http://schemas.microsoft.com/office/drawing/2014/main" id="{29AE47A2-F3AD-A317-F9EE-D7DFAFBB7877}"/>
              </a:ext>
            </a:extLst>
          </p:cNvPr>
          <p:cNvPicPr>
            <a:picLocks noChangeAspect="1"/>
          </p:cNvPicPr>
          <p:nvPr/>
        </p:nvPicPr>
        <p:blipFill>
          <a:blip r:embed="rId4"/>
          <a:stretch>
            <a:fillRect/>
          </a:stretch>
        </p:blipFill>
        <p:spPr>
          <a:xfrm>
            <a:off x="240849" y="3429000"/>
            <a:ext cx="6447079" cy="3101609"/>
          </a:xfrm>
          <a:prstGeom prst="rect">
            <a:avLst/>
          </a:prstGeom>
        </p:spPr>
      </p:pic>
      <p:pic>
        <p:nvPicPr>
          <p:cNvPr id="9" name="Picture 8">
            <a:extLst>
              <a:ext uri="{FF2B5EF4-FFF2-40B4-BE49-F238E27FC236}">
                <a16:creationId xmlns:a16="http://schemas.microsoft.com/office/drawing/2014/main" id="{9121325F-D535-DC58-10FB-78525CA87A9D}"/>
              </a:ext>
            </a:extLst>
          </p:cNvPr>
          <p:cNvPicPr>
            <a:picLocks noChangeAspect="1"/>
          </p:cNvPicPr>
          <p:nvPr/>
        </p:nvPicPr>
        <p:blipFill>
          <a:blip r:embed="rId5"/>
          <a:stretch>
            <a:fillRect/>
          </a:stretch>
        </p:blipFill>
        <p:spPr>
          <a:xfrm>
            <a:off x="3612991" y="984805"/>
            <a:ext cx="5738357" cy="2583404"/>
          </a:xfrm>
          <a:prstGeom prst="rect">
            <a:avLst/>
          </a:prstGeom>
        </p:spPr>
      </p:pic>
    </p:spTree>
    <p:extLst>
      <p:ext uri="{BB962C8B-B14F-4D97-AF65-F5344CB8AC3E}">
        <p14:creationId xmlns:p14="http://schemas.microsoft.com/office/powerpoint/2010/main" val="329660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Commands Cheat Sheet">
            <a:extLst>
              <a:ext uri="{FF2B5EF4-FFF2-40B4-BE49-F238E27FC236}">
                <a16:creationId xmlns:a16="http://schemas.microsoft.com/office/drawing/2014/main" id="{53B60305-029A-20C1-AB9D-0A7AF84D8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6100"/>
            <a:ext cx="9906000" cy="57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364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5CCC6-E6E7-B7C6-6CCC-9091F85AE18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4CA2EF-E6BA-845A-1A6B-A392841533C4}"/>
              </a:ext>
            </a:extLst>
          </p:cNvPr>
          <p:cNvPicPr>
            <a:picLocks noChangeAspect="1"/>
          </p:cNvPicPr>
          <p:nvPr/>
        </p:nvPicPr>
        <p:blipFill>
          <a:blip r:embed="rId2"/>
          <a:stretch>
            <a:fillRect/>
          </a:stretch>
        </p:blipFill>
        <p:spPr>
          <a:xfrm>
            <a:off x="0" y="0"/>
            <a:ext cx="6233700" cy="2918713"/>
          </a:xfrm>
          <a:prstGeom prst="rect">
            <a:avLst/>
          </a:prstGeom>
        </p:spPr>
      </p:pic>
      <p:pic>
        <p:nvPicPr>
          <p:cNvPr id="5" name="Picture 4">
            <a:extLst>
              <a:ext uri="{FF2B5EF4-FFF2-40B4-BE49-F238E27FC236}">
                <a16:creationId xmlns:a16="http://schemas.microsoft.com/office/drawing/2014/main" id="{33DF75E3-B671-B275-CBCD-A1AD2EC61E29}"/>
              </a:ext>
            </a:extLst>
          </p:cNvPr>
          <p:cNvPicPr>
            <a:picLocks noChangeAspect="1"/>
          </p:cNvPicPr>
          <p:nvPr/>
        </p:nvPicPr>
        <p:blipFill>
          <a:blip r:embed="rId3"/>
          <a:stretch>
            <a:fillRect/>
          </a:stretch>
        </p:blipFill>
        <p:spPr>
          <a:xfrm>
            <a:off x="164705" y="854928"/>
            <a:ext cx="4900085" cy="3345470"/>
          </a:xfrm>
          <a:prstGeom prst="rect">
            <a:avLst/>
          </a:prstGeom>
        </p:spPr>
      </p:pic>
      <p:pic>
        <p:nvPicPr>
          <p:cNvPr id="7" name="Picture 6">
            <a:extLst>
              <a:ext uri="{FF2B5EF4-FFF2-40B4-BE49-F238E27FC236}">
                <a16:creationId xmlns:a16="http://schemas.microsoft.com/office/drawing/2014/main" id="{67C3AAC5-75D8-CACE-0B63-0864B1C57196}"/>
              </a:ext>
            </a:extLst>
          </p:cNvPr>
          <p:cNvPicPr>
            <a:picLocks noChangeAspect="1"/>
          </p:cNvPicPr>
          <p:nvPr/>
        </p:nvPicPr>
        <p:blipFill>
          <a:blip r:embed="rId4"/>
          <a:stretch>
            <a:fillRect/>
          </a:stretch>
        </p:blipFill>
        <p:spPr>
          <a:xfrm>
            <a:off x="0" y="1657196"/>
            <a:ext cx="6195597" cy="3543607"/>
          </a:xfrm>
          <a:prstGeom prst="rect">
            <a:avLst/>
          </a:prstGeom>
        </p:spPr>
      </p:pic>
      <p:pic>
        <p:nvPicPr>
          <p:cNvPr id="9" name="Picture 8">
            <a:extLst>
              <a:ext uri="{FF2B5EF4-FFF2-40B4-BE49-F238E27FC236}">
                <a16:creationId xmlns:a16="http://schemas.microsoft.com/office/drawing/2014/main" id="{BFDF196F-6349-FB9B-0FF2-114CD43B2306}"/>
              </a:ext>
            </a:extLst>
          </p:cNvPr>
          <p:cNvPicPr>
            <a:picLocks noChangeAspect="1"/>
          </p:cNvPicPr>
          <p:nvPr/>
        </p:nvPicPr>
        <p:blipFill>
          <a:blip r:embed="rId5"/>
          <a:stretch>
            <a:fillRect/>
          </a:stretch>
        </p:blipFill>
        <p:spPr>
          <a:xfrm>
            <a:off x="0" y="2830778"/>
            <a:ext cx="4709568" cy="3490262"/>
          </a:xfrm>
          <a:prstGeom prst="rect">
            <a:avLst/>
          </a:prstGeom>
        </p:spPr>
      </p:pic>
      <p:pic>
        <p:nvPicPr>
          <p:cNvPr id="11" name="Picture 10">
            <a:extLst>
              <a:ext uri="{FF2B5EF4-FFF2-40B4-BE49-F238E27FC236}">
                <a16:creationId xmlns:a16="http://schemas.microsoft.com/office/drawing/2014/main" id="{533D8BC4-2321-DD8F-10F5-02C1FF08ECBD}"/>
              </a:ext>
            </a:extLst>
          </p:cNvPr>
          <p:cNvPicPr>
            <a:picLocks noChangeAspect="1"/>
          </p:cNvPicPr>
          <p:nvPr/>
        </p:nvPicPr>
        <p:blipFill>
          <a:blip r:embed="rId6"/>
          <a:stretch>
            <a:fillRect/>
          </a:stretch>
        </p:blipFill>
        <p:spPr>
          <a:xfrm>
            <a:off x="3599043" y="80163"/>
            <a:ext cx="6142252" cy="2972058"/>
          </a:xfrm>
          <a:prstGeom prst="rect">
            <a:avLst/>
          </a:prstGeom>
        </p:spPr>
      </p:pic>
      <p:pic>
        <p:nvPicPr>
          <p:cNvPr id="13" name="Picture 12">
            <a:extLst>
              <a:ext uri="{FF2B5EF4-FFF2-40B4-BE49-F238E27FC236}">
                <a16:creationId xmlns:a16="http://schemas.microsoft.com/office/drawing/2014/main" id="{E1E4DE23-F312-1EE3-45ED-7AE3CF65209E}"/>
              </a:ext>
            </a:extLst>
          </p:cNvPr>
          <p:cNvPicPr>
            <a:picLocks noChangeAspect="1"/>
          </p:cNvPicPr>
          <p:nvPr/>
        </p:nvPicPr>
        <p:blipFill>
          <a:blip r:embed="rId7"/>
          <a:stretch>
            <a:fillRect/>
          </a:stretch>
        </p:blipFill>
        <p:spPr>
          <a:xfrm>
            <a:off x="3510545" y="1188525"/>
            <a:ext cx="6119390" cy="3284505"/>
          </a:xfrm>
          <a:prstGeom prst="rect">
            <a:avLst/>
          </a:prstGeom>
        </p:spPr>
      </p:pic>
      <p:pic>
        <p:nvPicPr>
          <p:cNvPr id="15" name="Picture 14">
            <a:extLst>
              <a:ext uri="{FF2B5EF4-FFF2-40B4-BE49-F238E27FC236}">
                <a16:creationId xmlns:a16="http://schemas.microsoft.com/office/drawing/2014/main" id="{8FA30026-B95C-4ECA-B093-3CD3FC4FF88F}"/>
              </a:ext>
            </a:extLst>
          </p:cNvPr>
          <p:cNvPicPr>
            <a:picLocks noChangeAspect="1"/>
          </p:cNvPicPr>
          <p:nvPr/>
        </p:nvPicPr>
        <p:blipFill>
          <a:blip r:embed="rId8"/>
          <a:stretch>
            <a:fillRect/>
          </a:stretch>
        </p:blipFill>
        <p:spPr>
          <a:xfrm>
            <a:off x="3139712" y="2922225"/>
            <a:ext cx="6187976" cy="3307367"/>
          </a:xfrm>
          <a:prstGeom prst="rect">
            <a:avLst/>
          </a:prstGeom>
        </p:spPr>
      </p:pic>
    </p:spTree>
    <p:extLst>
      <p:ext uri="{BB962C8B-B14F-4D97-AF65-F5344CB8AC3E}">
        <p14:creationId xmlns:p14="http://schemas.microsoft.com/office/powerpoint/2010/main" val="189434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98316-616B-E845-43AD-535703B176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A2D231-1D67-6DA9-66EC-E0D919484A4E}"/>
              </a:ext>
            </a:extLst>
          </p:cNvPr>
          <p:cNvPicPr>
            <a:picLocks noChangeAspect="1"/>
          </p:cNvPicPr>
          <p:nvPr/>
        </p:nvPicPr>
        <p:blipFill>
          <a:blip r:embed="rId2"/>
          <a:stretch>
            <a:fillRect/>
          </a:stretch>
        </p:blipFill>
        <p:spPr>
          <a:xfrm>
            <a:off x="144014" y="109830"/>
            <a:ext cx="5098222" cy="2667231"/>
          </a:xfrm>
          <a:prstGeom prst="rect">
            <a:avLst/>
          </a:prstGeom>
        </p:spPr>
      </p:pic>
      <p:pic>
        <p:nvPicPr>
          <p:cNvPr id="5" name="Picture 4">
            <a:extLst>
              <a:ext uri="{FF2B5EF4-FFF2-40B4-BE49-F238E27FC236}">
                <a16:creationId xmlns:a16="http://schemas.microsoft.com/office/drawing/2014/main" id="{D67515F9-A924-CFCB-81A4-26580AC145C1}"/>
              </a:ext>
            </a:extLst>
          </p:cNvPr>
          <p:cNvPicPr>
            <a:picLocks noChangeAspect="1"/>
          </p:cNvPicPr>
          <p:nvPr/>
        </p:nvPicPr>
        <p:blipFill>
          <a:blip r:embed="rId3"/>
          <a:stretch>
            <a:fillRect/>
          </a:stretch>
        </p:blipFill>
        <p:spPr>
          <a:xfrm>
            <a:off x="267006" y="2906350"/>
            <a:ext cx="5479255" cy="3109229"/>
          </a:xfrm>
          <a:prstGeom prst="rect">
            <a:avLst/>
          </a:prstGeom>
        </p:spPr>
      </p:pic>
    </p:spTree>
    <p:extLst>
      <p:ext uri="{BB962C8B-B14F-4D97-AF65-F5344CB8AC3E}">
        <p14:creationId xmlns:p14="http://schemas.microsoft.com/office/powerpoint/2010/main" val="4164324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C741-BE3B-1381-C1C3-531DD4C166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012943-45E9-3B07-26EB-B7AB5B696A10}"/>
              </a:ext>
            </a:extLst>
          </p:cNvPr>
          <p:cNvPicPr>
            <a:picLocks noChangeAspect="1"/>
          </p:cNvPicPr>
          <p:nvPr/>
        </p:nvPicPr>
        <p:blipFill>
          <a:blip r:embed="rId2"/>
          <a:stretch>
            <a:fillRect/>
          </a:stretch>
        </p:blipFill>
        <p:spPr>
          <a:xfrm>
            <a:off x="27798" y="152502"/>
            <a:ext cx="4986167" cy="2782684"/>
          </a:xfrm>
          <a:prstGeom prst="rect">
            <a:avLst/>
          </a:prstGeom>
        </p:spPr>
      </p:pic>
      <p:pic>
        <p:nvPicPr>
          <p:cNvPr id="5" name="Picture 4">
            <a:extLst>
              <a:ext uri="{FF2B5EF4-FFF2-40B4-BE49-F238E27FC236}">
                <a16:creationId xmlns:a16="http://schemas.microsoft.com/office/drawing/2014/main" id="{D19F70C0-FD6D-3225-4E98-4FFA5EA09955}"/>
              </a:ext>
            </a:extLst>
          </p:cNvPr>
          <p:cNvPicPr>
            <a:picLocks noChangeAspect="1"/>
          </p:cNvPicPr>
          <p:nvPr/>
        </p:nvPicPr>
        <p:blipFill>
          <a:blip r:embed="rId3"/>
          <a:stretch>
            <a:fillRect/>
          </a:stretch>
        </p:blipFill>
        <p:spPr>
          <a:xfrm>
            <a:off x="149626" y="3319459"/>
            <a:ext cx="5076127" cy="2615349"/>
          </a:xfrm>
          <a:prstGeom prst="rect">
            <a:avLst/>
          </a:prstGeom>
        </p:spPr>
      </p:pic>
      <p:pic>
        <p:nvPicPr>
          <p:cNvPr id="7" name="Picture 6">
            <a:extLst>
              <a:ext uri="{FF2B5EF4-FFF2-40B4-BE49-F238E27FC236}">
                <a16:creationId xmlns:a16="http://schemas.microsoft.com/office/drawing/2014/main" id="{B189008D-4345-CCAF-7097-A2F3F0DCB43F}"/>
              </a:ext>
            </a:extLst>
          </p:cNvPr>
          <p:cNvPicPr>
            <a:picLocks noChangeAspect="1"/>
          </p:cNvPicPr>
          <p:nvPr/>
        </p:nvPicPr>
        <p:blipFill>
          <a:blip r:embed="rId4"/>
          <a:stretch>
            <a:fillRect/>
          </a:stretch>
        </p:blipFill>
        <p:spPr>
          <a:xfrm>
            <a:off x="5372100" y="315003"/>
            <a:ext cx="4381524" cy="2506954"/>
          </a:xfrm>
          <a:prstGeom prst="rect">
            <a:avLst/>
          </a:prstGeom>
        </p:spPr>
      </p:pic>
      <p:pic>
        <p:nvPicPr>
          <p:cNvPr id="9" name="Picture 8">
            <a:extLst>
              <a:ext uri="{FF2B5EF4-FFF2-40B4-BE49-F238E27FC236}">
                <a16:creationId xmlns:a16="http://schemas.microsoft.com/office/drawing/2014/main" id="{D3781569-9F0E-7850-1422-EF3B84E59436}"/>
              </a:ext>
            </a:extLst>
          </p:cNvPr>
          <p:cNvPicPr>
            <a:picLocks noChangeAspect="1"/>
          </p:cNvPicPr>
          <p:nvPr/>
        </p:nvPicPr>
        <p:blipFill>
          <a:blip r:embed="rId5"/>
          <a:stretch>
            <a:fillRect/>
          </a:stretch>
        </p:blipFill>
        <p:spPr>
          <a:xfrm>
            <a:off x="5066906" y="3328252"/>
            <a:ext cx="4839094" cy="2990829"/>
          </a:xfrm>
          <a:prstGeom prst="rect">
            <a:avLst/>
          </a:prstGeom>
        </p:spPr>
      </p:pic>
    </p:spTree>
    <p:extLst>
      <p:ext uri="{BB962C8B-B14F-4D97-AF65-F5344CB8AC3E}">
        <p14:creationId xmlns:p14="http://schemas.microsoft.com/office/powerpoint/2010/main" val="1980907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8C5009-4038-48F9-12C0-001C3EA0CD0B}"/>
              </a:ext>
            </a:extLst>
          </p:cNvPr>
          <p:cNvSpPr txBox="1"/>
          <p:nvPr/>
        </p:nvSpPr>
        <p:spPr>
          <a:xfrm>
            <a:off x="256478" y="154325"/>
            <a:ext cx="4951140" cy="1754326"/>
          </a:xfrm>
          <a:prstGeom prst="rect">
            <a:avLst/>
          </a:prstGeom>
          <a:noFill/>
        </p:spPr>
        <p:txBody>
          <a:bodyPr wrap="square">
            <a:spAutoFit/>
          </a:bodyPr>
          <a:lstStyle/>
          <a:p>
            <a:r>
              <a:rPr lang="en-US" dirty="0"/>
              <a:t>In SQL, the </a:t>
            </a:r>
            <a:r>
              <a:rPr lang="en-US" b="1" i="0" dirty="0">
                <a:solidFill>
                  <a:srgbClr val="0A0A0A"/>
                </a:solidFill>
                <a:effectLst/>
                <a:latin typeface="Courier New" panose="02070309020205020404" pitchFamily="49" charset="0"/>
              </a:rPr>
              <a:t>RANK()</a:t>
            </a:r>
            <a:r>
              <a:rPr lang="en-US" b="0" i="0" dirty="0">
                <a:solidFill>
                  <a:srgbClr val="0A0A0A"/>
                </a:solidFill>
                <a:effectLst/>
                <a:latin typeface="Google Sans"/>
              </a:rPr>
              <a:t> function is </a:t>
            </a:r>
            <a:r>
              <a:rPr lang="en-US" dirty="0"/>
              <a:t>a window function that assigns a ranking value to each row within a result set based on a specific ordering</a:t>
            </a:r>
            <a:r>
              <a:rPr lang="en-US" b="0" i="0" dirty="0">
                <a:solidFill>
                  <a:srgbClr val="0A0A0A"/>
                </a:solidFill>
                <a:effectLst/>
                <a:latin typeface="Google Sans"/>
              </a:rPr>
              <a:t>. It is primarily used to create leaderboards, identify top-performing records, or filter data by its relative position</a:t>
            </a:r>
            <a:endParaRPr lang="en-US" dirty="0"/>
          </a:p>
        </p:txBody>
      </p:sp>
      <p:sp>
        <p:nvSpPr>
          <p:cNvPr id="7" name="Rectangle 2">
            <a:extLst>
              <a:ext uri="{FF2B5EF4-FFF2-40B4-BE49-F238E27FC236}">
                <a16:creationId xmlns:a16="http://schemas.microsoft.com/office/drawing/2014/main" id="{54EEB9C5-D8E9-BFCB-94AF-D150BA06B7A8}"/>
              </a:ext>
            </a:extLst>
          </p:cNvPr>
          <p:cNvSpPr>
            <a:spLocks noChangeArrowheads="1"/>
          </p:cNvSpPr>
          <p:nvPr/>
        </p:nvSpPr>
        <p:spPr bwMode="auto">
          <a:xfrm>
            <a:off x="256479" y="1908651"/>
            <a:ext cx="495114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A0A0A"/>
                </a:solidFill>
                <a:effectLst/>
                <a:latin typeface="Google Sans"/>
              </a:rPr>
              <a:t>How RANK()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fundamental characteristic of </a:t>
            </a:r>
            <a:r>
              <a:rPr kumimoji="0" lang="en-US" altLang="en-US" sz="1000" b="0" i="0" u="none" strike="noStrike" cap="none" normalizeH="0" baseline="0" dirty="0">
                <a:ln>
                  <a:noFill/>
                </a:ln>
                <a:solidFill>
                  <a:srgbClr val="0A0A0A"/>
                </a:solidFill>
                <a:effectLst/>
                <a:latin typeface="Arial Unicode MS"/>
              </a:rPr>
              <a:t>RANK()</a:t>
            </a:r>
            <a:r>
              <a:rPr kumimoji="0" lang="en-US" altLang="en-US" sz="1200" b="0" i="0" u="none" strike="noStrike" cap="none" normalizeH="0" baseline="0" dirty="0">
                <a:ln>
                  <a:noFill/>
                </a:ln>
                <a:solidFill>
                  <a:srgbClr val="0A0A0A"/>
                </a:solidFill>
                <a:effectLst/>
                <a:latin typeface="Google Sans"/>
              </a:rPr>
              <a:t> is how it handles ties: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0A0A0A"/>
                </a:solidFill>
                <a:effectLst/>
                <a:latin typeface="Google Sans"/>
              </a:rPr>
              <a:t>Identical values get the same rank</a:t>
            </a:r>
            <a:r>
              <a:rPr kumimoji="0" lang="en-US" altLang="en-US" sz="1200" b="0" i="0" u="none" strike="noStrike" cap="none" normalizeH="0" baseline="0" dirty="0">
                <a:ln>
                  <a:noFill/>
                </a:ln>
                <a:solidFill>
                  <a:srgbClr val="0A0A0A"/>
                </a:solidFill>
                <a:effectLst/>
                <a:latin typeface="Google Sans"/>
              </a:rPr>
              <a:t>: If two rows have the same value for the ordering criteria, they receive the same rank number.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0A0A0A"/>
                </a:solidFill>
                <a:effectLst/>
                <a:latin typeface="Google Sans"/>
              </a:rPr>
              <a:t>Gaps in the sequence</a:t>
            </a:r>
            <a:r>
              <a:rPr kumimoji="0" lang="en-US" altLang="en-US" sz="1200" b="0" i="0" u="none" strike="noStrike" cap="none" normalizeH="0" baseline="0" dirty="0">
                <a:ln>
                  <a:noFill/>
                </a:ln>
                <a:solidFill>
                  <a:srgbClr val="0A0A0A"/>
                </a:solidFill>
                <a:effectLst/>
                <a:latin typeface="Google Sans"/>
              </a:rPr>
              <a:t>: When ties occur, the function "skips" subsequent numbers to account for the duplicate ranks. For example, if two rows are tied for 1st place, the next row will be ranked 3rd (rank 2 is skipped).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C3A75E12-2057-6C58-F58B-5524D29002DA}"/>
              </a:ext>
            </a:extLst>
          </p:cNvPr>
          <p:cNvSpPr txBox="1"/>
          <p:nvPr/>
        </p:nvSpPr>
        <p:spPr>
          <a:xfrm>
            <a:off x="256478" y="3429000"/>
            <a:ext cx="5196468" cy="1200329"/>
          </a:xfrm>
          <a:prstGeom prst="rect">
            <a:avLst/>
          </a:prstGeom>
          <a:noFill/>
        </p:spPr>
        <p:txBody>
          <a:bodyPr wrap="square">
            <a:spAutoFit/>
          </a:bodyPr>
          <a:lstStyle/>
          <a:p>
            <a:pPr algn="l">
              <a:buNone/>
            </a:pPr>
            <a:r>
              <a:rPr lang="en-US" b="0" i="0" dirty="0">
                <a:solidFill>
                  <a:srgbClr val="0A0A0A"/>
                </a:solidFill>
                <a:effectLst/>
                <a:latin typeface="Courier New" panose="02070309020205020404" pitchFamily="49" charset="0"/>
              </a:rPr>
              <a:t>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expression,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expression [</a:t>
            </a:r>
            <a:r>
              <a:rPr lang="en-US" b="0" i="0" dirty="0">
                <a:solidFill>
                  <a:srgbClr val="9334E6"/>
                </a:solidFill>
                <a:effectLst/>
                <a:latin typeface="Courier New" panose="02070309020205020404" pitchFamily="49" charset="0"/>
              </a:rPr>
              <a:t>ASC</a:t>
            </a: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a:t>
            </a:r>
          </a:p>
        </p:txBody>
      </p:sp>
      <p:sp>
        <p:nvSpPr>
          <p:cNvPr id="15" name="TextBox 14">
            <a:extLst>
              <a:ext uri="{FF2B5EF4-FFF2-40B4-BE49-F238E27FC236}">
                <a16:creationId xmlns:a16="http://schemas.microsoft.com/office/drawing/2014/main" id="{CEA66146-12E1-3FEB-6E4E-BFB4B2396228}"/>
              </a:ext>
            </a:extLst>
          </p:cNvPr>
          <p:cNvSpPr txBox="1"/>
          <p:nvPr/>
        </p:nvSpPr>
        <p:spPr>
          <a:xfrm>
            <a:off x="256477" y="4530644"/>
            <a:ext cx="5296830" cy="1942198"/>
          </a:xfrm>
          <a:prstGeom prst="rect">
            <a:avLst/>
          </a:prstGeom>
          <a:noFill/>
        </p:spPr>
        <p:txBody>
          <a:bodyPr wrap="square">
            <a:spAutoFit/>
          </a:bodyPr>
          <a:lstStyle/>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OVER</a:t>
            </a:r>
            <a:r>
              <a:rPr lang="en-US" b="0" i="0" dirty="0">
                <a:solidFill>
                  <a:srgbClr val="0A0A0A"/>
                </a:solidFill>
                <a:effectLst/>
                <a:latin typeface="Google Sans"/>
              </a:rPr>
              <a:t>: Mandatory clause that defines the "window" or scope of rows for the ranking.</a:t>
            </a:r>
          </a:p>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PARTITION BY</a:t>
            </a:r>
            <a:r>
              <a:rPr lang="en-US" b="0" i="0" dirty="0">
                <a:solidFill>
                  <a:srgbClr val="0A0A0A"/>
                </a:solidFill>
                <a:effectLst/>
                <a:latin typeface="Google Sans"/>
              </a:rPr>
              <a:t> (Optional): Divides the result set into groups (e.g., ranking students within each subject separately).</a:t>
            </a:r>
          </a:p>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ORDER BY</a:t>
            </a:r>
            <a:r>
              <a:rPr lang="en-US" b="0" i="0" dirty="0">
                <a:solidFill>
                  <a:srgbClr val="0A0A0A"/>
                </a:solidFill>
                <a:effectLst/>
                <a:latin typeface="Google Sans"/>
              </a:rPr>
              <a:t>: Specifies the column and direction (ascending or descending) used to determine the rank.</a:t>
            </a:r>
          </a:p>
        </p:txBody>
      </p:sp>
      <p:pic>
        <p:nvPicPr>
          <p:cNvPr id="19" name="Picture 18">
            <a:extLst>
              <a:ext uri="{FF2B5EF4-FFF2-40B4-BE49-F238E27FC236}">
                <a16:creationId xmlns:a16="http://schemas.microsoft.com/office/drawing/2014/main" id="{C88D8A3F-D02F-A46F-5ABE-2D93454EA5C2}"/>
              </a:ext>
            </a:extLst>
          </p:cNvPr>
          <p:cNvPicPr>
            <a:picLocks noChangeAspect="1"/>
          </p:cNvPicPr>
          <p:nvPr/>
        </p:nvPicPr>
        <p:blipFill>
          <a:blip r:embed="rId2"/>
          <a:stretch>
            <a:fillRect/>
          </a:stretch>
        </p:blipFill>
        <p:spPr>
          <a:xfrm>
            <a:off x="5207618" y="313418"/>
            <a:ext cx="4382337" cy="2184300"/>
          </a:xfrm>
          <a:prstGeom prst="rect">
            <a:avLst/>
          </a:prstGeom>
        </p:spPr>
      </p:pic>
      <p:sp>
        <p:nvSpPr>
          <p:cNvPr id="21" name="TextBox 20">
            <a:extLst>
              <a:ext uri="{FF2B5EF4-FFF2-40B4-BE49-F238E27FC236}">
                <a16:creationId xmlns:a16="http://schemas.microsoft.com/office/drawing/2014/main" id="{6499AB3D-E7EB-D851-595E-F77A7C7FFAD2}"/>
              </a:ext>
            </a:extLst>
          </p:cNvPr>
          <p:cNvSpPr txBox="1"/>
          <p:nvPr/>
        </p:nvSpPr>
        <p:spPr>
          <a:xfrm>
            <a:off x="5450122" y="2370316"/>
            <a:ext cx="4953964" cy="2308324"/>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department,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department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salary_rank</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spTree>
    <p:extLst>
      <p:ext uri="{BB962C8B-B14F-4D97-AF65-F5344CB8AC3E}">
        <p14:creationId xmlns:p14="http://schemas.microsoft.com/office/powerpoint/2010/main" val="3882923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F2555D-C420-710F-C028-4FBA511424B3}"/>
              </a:ext>
            </a:extLst>
          </p:cNvPr>
          <p:cNvPicPr>
            <a:picLocks noChangeAspect="1"/>
          </p:cNvPicPr>
          <p:nvPr/>
        </p:nvPicPr>
        <p:blipFill>
          <a:blip r:embed="rId2"/>
          <a:stretch>
            <a:fillRect/>
          </a:stretch>
        </p:blipFill>
        <p:spPr>
          <a:xfrm>
            <a:off x="152400" y="186555"/>
            <a:ext cx="4146537" cy="2578255"/>
          </a:xfrm>
          <a:prstGeom prst="rect">
            <a:avLst/>
          </a:prstGeom>
        </p:spPr>
      </p:pic>
      <p:sp>
        <p:nvSpPr>
          <p:cNvPr id="6" name="Rectangle 1">
            <a:extLst>
              <a:ext uri="{FF2B5EF4-FFF2-40B4-BE49-F238E27FC236}">
                <a16:creationId xmlns:a16="http://schemas.microsoft.com/office/drawing/2014/main" id="{A6D27FF8-03D2-7F2D-A5DC-04517832DE24}"/>
              </a:ext>
            </a:extLst>
          </p:cNvPr>
          <p:cNvSpPr>
            <a:spLocks noChangeArrowheads="1"/>
          </p:cNvSpPr>
          <p:nvPr/>
        </p:nvSpPr>
        <p:spPr bwMode="auto">
          <a:xfrm>
            <a:off x="152400" y="2828835"/>
            <a:ext cx="5070764" cy="1200329"/>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The </a:t>
            </a:r>
            <a:r>
              <a:rPr kumimoji="0" lang="en-US" altLang="en-US" sz="1000" b="1" i="0" u="none" strike="noStrike" cap="none" normalizeH="0" baseline="0">
                <a:ln>
                  <a:noFill/>
                </a:ln>
                <a:solidFill>
                  <a:srgbClr val="0A0A0A"/>
                </a:solidFill>
                <a:effectLst/>
                <a:latin typeface="Arial Unicode MS"/>
              </a:rPr>
              <a:t>PARTITION BY</a:t>
            </a:r>
            <a:r>
              <a:rPr kumimoji="0" lang="en-US" altLang="en-US" sz="1200" b="0" i="0" u="none" strike="noStrike" cap="none" normalizeH="0" baseline="0">
                <a:ln>
                  <a:noFill/>
                </a:ln>
                <a:solidFill>
                  <a:srgbClr val="0A0A0A"/>
                </a:solidFill>
                <a:effectLst/>
                <a:latin typeface="Google Sans"/>
              </a:rPr>
              <a:t> clause is used to divide a result set into smaller groups, or "partitions," before a window function (like </a:t>
            </a:r>
            <a:r>
              <a:rPr kumimoji="0" lang="en-US" altLang="en-US" sz="1000" b="0" i="0" u="none" strike="noStrike" cap="none" normalizeH="0" baseline="0">
                <a:ln>
                  <a:noFill/>
                </a:ln>
                <a:solidFill>
                  <a:srgbClr val="0A0A0A"/>
                </a:solidFill>
                <a:effectLst/>
                <a:latin typeface="Arial Unicode MS"/>
              </a:rPr>
              <a:t>RANK()</a:t>
            </a:r>
            <a:r>
              <a:rPr kumimoji="0" lang="en-US" altLang="en-US" sz="1200" b="0" i="0" u="none" strike="noStrike" cap="none" normalizeH="0" baseline="0">
                <a:ln>
                  <a:noFill/>
                </a:ln>
                <a:solidFill>
                  <a:srgbClr val="0A0A0A"/>
                </a:solidFill>
                <a:effectLst/>
                <a:latin typeface="Google Sans"/>
              </a:rPr>
              <a:t>, </a:t>
            </a:r>
            <a:r>
              <a:rPr kumimoji="0" lang="en-US" altLang="en-US" sz="1000" b="0" i="0" u="none" strike="noStrike" cap="none" normalizeH="0" baseline="0">
                <a:ln>
                  <a:noFill/>
                </a:ln>
                <a:solidFill>
                  <a:srgbClr val="0A0A0A"/>
                </a:solidFill>
                <a:effectLst/>
                <a:latin typeface="Arial Unicode MS"/>
              </a:rPr>
              <a:t>SUM()</a:t>
            </a:r>
            <a:r>
              <a:rPr kumimoji="0" lang="en-US" altLang="en-US" sz="1200" b="0" i="0" u="none" strike="noStrike" cap="none" normalizeH="0" baseline="0">
                <a:ln>
                  <a:noFill/>
                </a:ln>
                <a:solidFill>
                  <a:srgbClr val="0A0A0A"/>
                </a:solidFill>
                <a:effectLst/>
                <a:latin typeface="Google Sans"/>
              </a:rPr>
              <a:t>, or </a:t>
            </a:r>
            <a:r>
              <a:rPr kumimoji="0" lang="en-US" altLang="en-US" sz="1000" b="0" i="0" u="none" strike="noStrike" cap="none" normalizeH="0" baseline="0">
                <a:ln>
                  <a:noFill/>
                </a:ln>
                <a:solidFill>
                  <a:srgbClr val="0A0A0A"/>
                </a:solidFill>
                <a:effectLst/>
                <a:latin typeface="Arial Unicode MS"/>
              </a:rPr>
              <a:t>ROW_NUMBER()</a:t>
            </a:r>
            <a:r>
              <a:rPr kumimoji="0" lang="en-US" altLang="en-US" sz="1200" b="0" i="0" u="none" strike="noStrike" cap="none" normalizeH="0" baseline="0">
                <a:ln>
                  <a:noFill/>
                </a:ln>
                <a:solidFill>
                  <a:srgbClr val="0A0A0A"/>
                </a:solidFill>
                <a:effectLst/>
                <a:latin typeface="Google Sans"/>
              </a:rPr>
              <a:t>) is applied.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Think of it as a </a:t>
            </a:r>
            <a:r>
              <a:rPr kumimoji="0" lang="en-US" altLang="en-US" sz="1200" b="1" i="0" u="none" strike="noStrike" cap="none" normalizeH="0" baseline="0">
                <a:ln>
                  <a:noFill/>
                </a:ln>
                <a:solidFill>
                  <a:srgbClr val="0A0A0A"/>
                </a:solidFill>
                <a:effectLst/>
                <a:latin typeface="Google Sans"/>
              </a:rPr>
              <a:t>"Reset" button</a:t>
            </a:r>
            <a:r>
              <a:rPr kumimoji="0" lang="en-US" altLang="en-US" sz="1200" b="0" i="0" u="none" strike="noStrike" cap="none" normalizeH="0" baseline="0">
                <a:ln>
                  <a:noFill/>
                </a:ln>
                <a:solidFill>
                  <a:srgbClr val="0A0A0A"/>
                </a:solidFill>
                <a:effectLst/>
                <a:latin typeface="Google Sans"/>
              </a:rPr>
              <a:t> for your calculations. Instead of treating the whole table as one big list, </a:t>
            </a:r>
            <a:r>
              <a:rPr kumimoji="0" lang="en-US" altLang="en-US" sz="1000" b="0" i="0" u="none" strike="noStrike" cap="none" normalizeH="0" baseline="0">
                <a:ln>
                  <a:noFill/>
                </a:ln>
                <a:solidFill>
                  <a:srgbClr val="0A0A0A"/>
                </a:solidFill>
                <a:effectLst/>
                <a:latin typeface="Arial Unicode MS"/>
              </a:rPr>
              <a:t>PARTITION BY</a:t>
            </a:r>
            <a:r>
              <a:rPr kumimoji="0" lang="en-US" altLang="en-US" sz="1200" b="0" i="0" u="none" strike="noStrike" cap="none" normalizeH="0" baseline="0">
                <a:ln>
                  <a:noFill/>
                </a:ln>
                <a:solidFill>
                  <a:srgbClr val="0A0A0A"/>
                </a:solidFill>
                <a:effectLst/>
                <a:latin typeface="Google Sans"/>
              </a:rPr>
              <a:t> tells SQL to perform the calculation separately for each category you define.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ABE1027-39CB-E50F-0F74-4724B483B55D}"/>
              </a:ext>
            </a:extLst>
          </p:cNvPr>
          <p:cNvSpPr>
            <a:spLocks noChangeArrowheads="1"/>
          </p:cNvSpPr>
          <p:nvPr/>
        </p:nvSpPr>
        <p:spPr bwMode="auto">
          <a:xfrm>
            <a:off x="211282" y="4208605"/>
            <a:ext cx="4953000" cy="11541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A0A0A"/>
                </a:solidFill>
                <a:effectLst/>
                <a:latin typeface="Google Sans"/>
              </a:rPr>
              <a:t>How it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0A0A0A"/>
                </a:solidFill>
                <a:effectLst/>
                <a:latin typeface="Google Sans"/>
              </a:rPr>
              <a:t>Divide</a:t>
            </a:r>
            <a:r>
              <a:rPr kumimoji="0" lang="en-US" altLang="en-US" sz="1200" b="0" i="0" u="none" strike="noStrike" cap="none" normalizeH="0" baseline="0" dirty="0">
                <a:ln>
                  <a:noFill/>
                </a:ln>
                <a:solidFill>
                  <a:srgbClr val="0A0A0A"/>
                </a:solidFill>
                <a:effectLst/>
                <a:latin typeface="Google Sans"/>
              </a:rPr>
              <a:t>: It segments the data based on the unique values in the column(s) you specify.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0A0A0A"/>
                </a:solidFill>
                <a:effectLst/>
                <a:latin typeface="Google Sans"/>
              </a:rPr>
              <a:t>Process</a:t>
            </a:r>
            <a:r>
              <a:rPr kumimoji="0" lang="en-US" altLang="en-US" sz="1200" b="0" i="0" u="none" strike="noStrike" cap="none" normalizeH="0" baseline="0" dirty="0">
                <a:ln>
                  <a:noFill/>
                </a:ln>
                <a:solidFill>
                  <a:srgbClr val="0A0A0A"/>
                </a:solidFill>
                <a:effectLst/>
                <a:latin typeface="Google Sans"/>
              </a:rPr>
              <a:t>: The window function runs independently within each segment.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0A0A0A"/>
                </a:solidFill>
                <a:effectLst/>
                <a:latin typeface="Google Sans"/>
              </a:rPr>
              <a:t>Reset</a:t>
            </a:r>
            <a:r>
              <a:rPr kumimoji="0" lang="en-US" altLang="en-US" sz="1200" b="0" i="0" u="none" strike="noStrike" cap="none" normalizeH="0" baseline="0" dirty="0">
                <a:ln>
                  <a:noFill/>
                </a:ln>
                <a:solidFill>
                  <a:srgbClr val="0A0A0A"/>
                </a:solidFill>
                <a:effectLst/>
                <a:latin typeface="Google Sans"/>
              </a:rPr>
              <a:t>: When the query moves from one segment to the next, the calculation (like a rank or a sum) starts over from 1 or 0.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F3BC70E-F86B-C7DA-B3BC-DFEC1FCF9BA6}"/>
              </a:ext>
            </a:extLst>
          </p:cNvPr>
          <p:cNvSpPr txBox="1"/>
          <p:nvPr/>
        </p:nvSpPr>
        <p:spPr>
          <a:xfrm>
            <a:off x="4953000" y="321520"/>
            <a:ext cx="4953000" cy="2308324"/>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Department,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Department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DeptRank</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pic>
        <p:nvPicPr>
          <p:cNvPr id="11" name="Picture 10">
            <a:extLst>
              <a:ext uri="{FF2B5EF4-FFF2-40B4-BE49-F238E27FC236}">
                <a16:creationId xmlns:a16="http://schemas.microsoft.com/office/drawing/2014/main" id="{101E5086-B6BB-1E70-413D-077580955083}"/>
              </a:ext>
            </a:extLst>
          </p:cNvPr>
          <p:cNvPicPr>
            <a:picLocks noChangeAspect="1"/>
          </p:cNvPicPr>
          <p:nvPr/>
        </p:nvPicPr>
        <p:blipFill>
          <a:blip r:embed="rId3"/>
          <a:stretch>
            <a:fillRect/>
          </a:stretch>
        </p:blipFill>
        <p:spPr>
          <a:xfrm>
            <a:off x="5621263" y="2878157"/>
            <a:ext cx="4073455" cy="2203369"/>
          </a:xfrm>
          <a:prstGeom prst="rect">
            <a:avLst/>
          </a:prstGeom>
        </p:spPr>
      </p:pic>
    </p:spTree>
    <p:extLst>
      <p:ext uri="{BB962C8B-B14F-4D97-AF65-F5344CB8AC3E}">
        <p14:creationId xmlns:p14="http://schemas.microsoft.com/office/powerpoint/2010/main" val="1873009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9B20275-25FB-944D-D521-CC5743BC65E9}"/>
              </a:ext>
            </a:extLst>
          </p:cNvPr>
          <p:cNvSpPr>
            <a:spLocks noChangeArrowheads="1"/>
          </p:cNvSpPr>
          <p:nvPr/>
        </p:nvSpPr>
        <p:spPr bwMode="auto">
          <a:xfrm>
            <a:off x="249381" y="283452"/>
            <a:ext cx="9144000" cy="5601533"/>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To master </a:t>
            </a:r>
            <a:r>
              <a:rPr kumimoji="0" lang="en-US" altLang="en-US" sz="1400" b="1"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keep these critical rules in mind to avoid common logic errors and performance bottlenecks: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1. It Does Not Collapse Rows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Unlike </a:t>
            </a:r>
            <a:r>
              <a:rPr kumimoji="0" lang="en-US" altLang="en-US" sz="1400" b="0" i="0" u="none" strike="noStrike" cap="none" normalizeH="0" baseline="0" dirty="0">
                <a:ln>
                  <a:noFill/>
                </a:ln>
                <a:solidFill>
                  <a:srgbClr val="0A0A0A"/>
                </a:solidFill>
                <a:effectLst/>
                <a:latin typeface="Arial Unicode MS"/>
              </a:rPr>
              <a:t>GROUP BY</a:t>
            </a:r>
            <a:r>
              <a:rPr kumimoji="0" lang="en-US" altLang="en-US" sz="1400" b="0" i="0" u="none" strike="noStrike" cap="none" normalizeH="0" baseline="0" dirty="0">
                <a:ln>
                  <a:noFill/>
                </a:ln>
                <a:solidFill>
                  <a:srgbClr val="0A0A0A"/>
                </a:solidFill>
                <a:effectLst/>
                <a:latin typeface="Google Sans"/>
              </a:rPr>
              <a:t>, which combines multiple rows into a single summary row,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keeps every single row visible. It simply adds the calculation (like a rank or total) as a new column next to your existing data. Microsoft SQL Server Docs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2. The "Restart" Logic</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Whenever the value in your partitioned column changes, the window function </a:t>
            </a:r>
            <a:r>
              <a:rPr kumimoji="0" lang="en-US" altLang="en-US" sz="1400" b="1" i="0" u="none" strike="noStrike" cap="none" normalizeH="0" baseline="0" dirty="0">
                <a:ln>
                  <a:noFill/>
                </a:ln>
                <a:solidFill>
                  <a:srgbClr val="0A0A0A"/>
                </a:solidFill>
                <a:effectLst/>
                <a:latin typeface="Google Sans"/>
              </a:rPr>
              <a:t>resets to its starting value</a:t>
            </a:r>
            <a:r>
              <a:rPr kumimoji="0" lang="en-US" altLang="en-US" sz="1400" b="0" i="0" u="none" strike="noStrike" cap="none" normalizeH="0" baseline="0" dirty="0">
                <a:ln>
                  <a:noFill/>
                </a:ln>
                <a:solidFill>
                  <a:srgbClr val="0A0A0A"/>
                </a:solidFill>
                <a:effectLst/>
                <a:latin typeface="Google Sans"/>
              </a:rPr>
              <a:t> (e.g., </a:t>
            </a:r>
            <a:r>
              <a:rPr kumimoji="0" lang="en-US" altLang="en-US" sz="1400" b="0" i="0" u="none" strike="noStrike" cap="none" normalizeH="0" baseline="0" dirty="0">
                <a:ln>
                  <a:noFill/>
                </a:ln>
                <a:solidFill>
                  <a:srgbClr val="0A0A0A"/>
                </a:solidFill>
                <a:effectLst/>
                <a:latin typeface="Arial Unicode MS"/>
              </a:rPr>
              <a:t>ROW_NUMBER</a:t>
            </a:r>
            <a:r>
              <a:rPr kumimoji="0" lang="en-US" altLang="en-US" sz="1400" b="0" i="0" u="none" strike="noStrike" cap="none" normalizeH="0" baseline="0" dirty="0">
                <a:ln>
                  <a:noFill/>
                </a:ln>
                <a:solidFill>
                  <a:srgbClr val="0A0A0A"/>
                </a:solidFill>
                <a:effectLst/>
                <a:latin typeface="Google Sans"/>
              </a:rPr>
              <a:t> starts back at 1). If you don't use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the function treats the entire result set as one giant group.</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3. Order of Operations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The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clause is applied </a:t>
            </a:r>
            <a:r>
              <a:rPr kumimoji="0" lang="en-US" altLang="en-US" sz="1400" b="1" i="0" u="none" strike="noStrike" cap="none" normalizeH="0" baseline="0" dirty="0">
                <a:ln>
                  <a:noFill/>
                </a:ln>
                <a:solidFill>
                  <a:srgbClr val="0A0A0A"/>
                </a:solidFill>
                <a:effectLst/>
                <a:latin typeface="Google Sans"/>
              </a:rPr>
              <a:t>after</a:t>
            </a:r>
            <a:r>
              <a:rPr kumimoji="0" lang="en-US" altLang="en-US" sz="1400" b="0" i="0" u="none" strike="noStrike" cap="none" normalizeH="0" baseline="0" dirty="0">
                <a:ln>
                  <a:noFill/>
                </a:ln>
                <a:solidFill>
                  <a:srgbClr val="0A0A0A"/>
                </a:solidFill>
                <a:effectLst/>
                <a:latin typeface="Google Sans"/>
              </a:rPr>
              <a:t> the </a:t>
            </a:r>
            <a:r>
              <a:rPr kumimoji="0" lang="en-US" altLang="en-US" sz="1400" b="0" i="0" u="none" strike="noStrike" cap="none" normalizeH="0" baseline="0" dirty="0">
                <a:ln>
                  <a:noFill/>
                </a:ln>
                <a:solidFill>
                  <a:srgbClr val="0A0A0A"/>
                </a:solidFill>
                <a:effectLst/>
                <a:latin typeface="Arial Unicode MS"/>
              </a:rPr>
              <a:t>FROM</a:t>
            </a:r>
            <a:r>
              <a:rPr kumimoji="0" lang="en-US" altLang="en-US" sz="1400" b="0" i="0" u="none" strike="noStrike" cap="none" normalizeH="0" baseline="0" dirty="0">
                <a:ln>
                  <a:noFill/>
                </a:ln>
                <a:solidFill>
                  <a:srgbClr val="0A0A0A"/>
                </a:solidFill>
                <a:effectLst/>
                <a:latin typeface="Google Sans"/>
              </a:rPr>
              <a:t>, </a:t>
            </a:r>
            <a:r>
              <a:rPr kumimoji="0" lang="en-US" altLang="en-US" sz="1400" b="0" i="0" u="none" strike="noStrike" cap="none" normalizeH="0" baseline="0" dirty="0">
                <a:ln>
                  <a:noFill/>
                </a:ln>
                <a:solidFill>
                  <a:srgbClr val="0A0A0A"/>
                </a:solidFill>
                <a:effectLst/>
                <a:latin typeface="Arial Unicode MS"/>
              </a:rPr>
              <a:t>WHERE</a:t>
            </a:r>
            <a:r>
              <a:rPr kumimoji="0" lang="en-US" altLang="en-US" sz="1400" b="0" i="0" u="none" strike="noStrike" cap="none" normalizeH="0" baseline="0" dirty="0">
                <a:ln>
                  <a:noFill/>
                </a:ln>
                <a:solidFill>
                  <a:srgbClr val="0A0A0A"/>
                </a:solidFill>
                <a:effectLst/>
                <a:latin typeface="Google Sans"/>
              </a:rPr>
              <a:t>, and </a:t>
            </a:r>
            <a:r>
              <a:rPr kumimoji="0" lang="en-US" altLang="en-US" sz="1400" b="0" i="0" u="none" strike="noStrike" cap="none" normalizeH="0" baseline="0" dirty="0">
                <a:ln>
                  <a:noFill/>
                </a:ln>
                <a:solidFill>
                  <a:srgbClr val="0A0A0A"/>
                </a:solidFill>
                <a:effectLst/>
                <a:latin typeface="Arial Unicode MS"/>
              </a:rPr>
              <a:t>GROUP BY</a:t>
            </a:r>
            <a:r>
              <a:rPr kumimoji="0" lang="en-US" altLang="en-US" sz="1400" b="0" i="0" u="none" strike="noStrike" cap="none" normalizeH="0" baseline="0" dirty="0">
                <a:ln>
                  <a:noFill/>
                </a:ln>
                <a:solidFill>
                  <a:srgbClr val="0A0A0A"/>
                </a:solidFill>
                <a:effectLst/>
                <a:latin typeface="Google Sans"/>
              </a:rPr>
              <a:t> clauses, but </a:t>
            </a:r>
            <a:r>
              <a:rPr kumimoji="0" lang="en-US" altLang="en-US" sz="1400" b="1" i="0" u="none" strike="noStrike" cap="none" normalizeH="0" baseline="0" dirty="0">
                <a:ln>
                  <a:noFill/>
                </a:ln>
                <a:solidFill>
                  <a:srgbClr val="0A0A0A"/>
                </a:solidFill>
                <a:effectLst/>
                <a:latin typeface="Google Sans"/>
              </a:rPr>
              <a:t>before</a:t>
            </a:r>
            <a:r>
              <a:rPr kumimoji="0" lang="en-US" altLang="en-US" sz="1400" b="0" i="0" u="none" strike="noStrike" cap="none" normalizeH="0" baseline="0" dirty="0">
                <a:ln>
                  <a:noFill/>
                </a:ln>
                <a:solidFill>
                  <a:srgbClr val="0A0A0A"/>
                </a:solidFill>
                <a:effectLst/>
                <a:latin typeface="Google Sans"/>
              </a:rPr>
              <a:t> the final </a:t>
            </a:r>
            <a:r>
              <a:rPr kumimoji="0" lang="en-US" altLang="en-US" sz="1400" b="0" i="0" u="none" strike="noStrike" cap="none" normalizeH="0" baseline="0" dirty="0">
                <a:ln>
                  <a:noFill/>
                </a:ln>
                <a:solidFill>
                  <a:srgbClr val="0A0A0A"/>
                </a:solidFill>
                <a:effectLst/>
                <a:latin typeface="Arial Unicode MS"/>
              </a:rPr>
              <a:t>ORDER BY</a:t>
            </a:r>
            <a:r>
              <a:rPr kumimoji="0" lang="en-US" altLang="en-US" sz="1400" b="0" i="0" u="none" strike="noStrike" cap="none" normalizeH="0" baseline="0" dirty="0">
                <a:ln>
                  <a:noFill/>
                </a:ln>
                <a:solidFill>
                  <a:srgbClr val="0A0A0A"/>
                </a:solidFill>
                <a:effectLst/>
                <a:latin typeface="Google Sans"/>
              </a:rPr>
              <a:t> of the query.</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A0A0A"/>
                </a:solidFill>
                <a:effectLst/>
                <a:latin typeface="Google Sans"/>
              </a:rPr>
              <a:t>Crucial:</a:t>
            </a:r>
            <a:r>
              <a:rPr kumimoji="0" lang="en-US" altLang="en-US" sz="1400" b="0" i="0" u="none" strike="noStrike" cap="none" normalizeH="0" baseline="0" dirty="0">
                <a:ln>
                  <a:noFill/>
                </a:ln>
                <a:solidFill>
                  <a:srgbClr val="0A0A0A"/>
                </a:solidFill>
                <a:effectLst/>
                <a:latin typeface="Google Sans"/>
              </a:rPr>
              <a:t> You cannot use window function results in a </a:t>
            </a:r>
            <a:r>
              <a:rPr kumimoji="0" lang="en-US" altLang="en-US" sz="1400" b="0" i="0" u="none" strike="noStrike" cap="none" normalizeH="0" baseline="0" dirty="0">
                <a:ln>
                  <a:noFill/>
                </a:ln>
                <a:solidFill>
                  <a:srgbClr val="0A0A0A"/>
                </a:solidFill>
                <a:effectLst/>
                <a:latin typeface="Arial Unicode MS"/>
              </a:rPr>
              <a:t>WHERE</a:t>
            </a:r>
            <a:r>
              <a:rPr kumimoji="0" lang="en-US" altLang="en-US" sz="1400" b="0" i="0" u="none" strike="noStrike" cap="none" normalizeH="0" baseline="0" dirty="0">
                <a:ln>
                  <a:noFill/>
                </a:ln>
                <a:solidFill>
                  <a:srgbClr val="0A0A0A"/>
                </a:solidFill>
                <a:effectLst/>
                <a:latin typeface="Google Sans"/>
              </a:rPr>
              <a:t> clause directly. To filter by a partition rank (e.g., "Top 3 per category"), you must use a </a:t>
            </a:r>
            <a:r>
              <a:rPr kumimoji="0" lang="en-US" altLang="en-US" sz="1400" b="1" i="0" u="none" strike="noStrike" cap="none" normalizeH="0" baseline="0" dirty="0">
                <a:ln>
                  <a:noFill/>
                </a:ln>
                <a:solidFill>
                  <a:srgbClr val="0A0A0A"/>
                </a:solidFill>
                <a:effectLst/>
                <a:latin typeface="Google Sans"/>
              </a:rPr>
              <a:t>Subquery</a:t>
            </a:r>
            <a:r>
              <a:rPr kumimoji="0" lang="en-US" altLang="en-US" sz="1400" b="0" i="0" u="none" strike="noStrike" cap="none" normalizeH="0" baseline="0" dirty="0">
                <a:ln>
                  <a:noFill/>
                </a:ln>
                <a:solidFill>
                  <a:srgbClr val="0A0A0A"/>
                </a:solidFill>
                <a:effectLst/>
                <a:latin typeface="Google Sans"/>
              </a:rPr>
              <a:t> or a </a:t>
            </a:r>
            <a:r>
              <a:rPr kumimoji="0" lang="en-US" altLang="en-US" sz="1400" b="1" i="0" u="none" strike="noStrike" cap="none" normalizeH="0" baseline="0" dirty="0">
                <a:ln>
                  <a:noFill/>
                </a:ln>
                <a:solidFill>
                  <a:srgbClr val="0A0A0A"/>
                </a:solidFill>
                <a:effectLst/>
                <a:latin typeface="Google Sans"/>
              </a:rPr>
              <a:t>Common Table Expression (CTE)</a:t>
            </a:r>
            <a:r>
              <a:rPr kumimoji="0" lang="en-US" altLang="en-US" sz="1400" b="0" i="0" u="none" strike="noStrike" cap="none" normalizeH="0" baseline="0" dirty="0">
                <a:ln>
                  <a:noFill/>
                </a:ln>
                <a:solidFill>
                  <a:srgbClr val="0A0A0A"/>
                </a:solidFill>
                <a:effectLst/>
                <a:latin typeface="Google Sans"/>
              </a:rPr>
              <a:t>. PostgreSQL Window Function Tutorial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4. Multiple Columns Are Allowed</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You can partition by more than one column to create "nested" groups.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rgbClr val="0A0A0A"/>
                </a:solidFill>
                <a:effectLst/>
                <a:latin typeface="Google Sans"/>
              </a:rPr>
              <a:t>Example:</a:t>
            </a:r>
            <a:r>
              <a:rPr kumimoji="0" lang="en-US" altLang="en-US" sz="1400" b="0" i="0" u="none" strike="noStrike" cap="none" normalizeH="0" baseline="0" dirty="0">
                <a:ln>
                  <a:noFill/>
                </a:ln>
                <a:solidFill>
                  <a:srgbClr val="0A0A0A"/>
                </a:solidFill>
                <a:effectLst/>
                <a:latin typeface="Google Sans"/>
              </a:rPr>
              <a:t> </a:t>
            </a:r>
            <a:r>
              <a:rPr kumimoji="0" lang="en-US" altLang="en-US" sz="1400" b="0" i="0" u="none" strike="noStrike" cap="none" normalizeH="0" baseline="0" dirty="0">
                <a:ln>
                  <a:noFill/>
                </a:ln>
                <a:solidFill>
                  <a:srgbClr val="0A0A0A"/>
                </a:solidFill>
                <a:effectLst/>
                <a:latin typeface="Arial Unicode MS"/>
              </a:rPr>
              <a:t>PARTITION BY Country, State</a:t>
            </a:r>
            <a:r>
              <a:rPr kumimoji="0" lang="en-US" altLang="en-US" sz="1400" b="0" i="0" u="none" strike="noStrike" cap="none" normalizeH="0" baseline="0" dirty="0">
                <a:ln>
                  <a:noFill/>
                </a:ln>
                <a:solidFill>
                  <a:srgbClr val="0A0A0A"/>
                </a:solidFill>
                <a:effectLst/>
                <a:latin typeface="Google Sans"/>
              </a:rPr>
              <a:t> will reset the ranking every time the State changes within a Country.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5. Performance Considerations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Partitioning large datasets can be resource-intensive because the database must sort the data into buckets. To optimize: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A0A0A"/>
                </a:solidFill>
                <a:effectLst/>
                <a:latin typeface="Google Sans"/>
              </a:rPr>
              <a:t>Ensure the columns used in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and the inner </a:t>
            </a:r>
            <a:r>
              <a:rPr kumimoji="0" lang="en-US" altLang="en-US" sz="1400" b="0" i="0" u="none" strike="noStrike" cap="none" normalizeH="0" baseline="0" dirty="0">
                <a:ln>
                  <a:noFill/>
                </a:ln>
                <a:solidFill>
                  <a:srgbClr val="0A0A0A"/>
                </a:solidFill>
                <a:effectLst/>
                <a:latin typeface="Arial Unicode MS"/>
              </a:rPr>
              <a:t>ORDER BY</a:t>
            </a:r>
            <a:r>
              <a:rPr kumimoji="0" lang="en-US" altLang="en-US" sz="1400" b="0" i="0" u="none" strike="noStrike" cap="none" normalizeH="0" baseline="0" dirty="0">
                <a:ln>
                  <a:noFill/>
                </a:ln>
                <a:solidFill>
                  <a:srgbClr val="0A0A0A"/>
                </a:solidFill>
                <a:effectLst/>
                <a:latin typeface="Google Sans"/>
              </a:rPr>
              <a:t> are </a:t>
            </a:r>
            <a:r>
              <a:rPr kumimoji="0" lang="en-US" altLang="en-US" sz="1400" b="1" i="0" u="none" strike="noStrike" cap="none" normalizeH="0" baseline="0" dirty="0">
                <a:ln>
                  <a:noFill/>
                </a:ln>
                <a:solidFill>
                  <a:srgbClr val="0A0A0A"/>
                </a:solidFill>
                <a:effectLst/>
                <a:latin typeface="Google Sans"/>
              </a:rPr>
              <a:t>indexed</a:t>
            </a:r>
            <a:r>
              <a:rPr kumimoji="0" lang="en-US" altLang="en-US" sz="1400" b="0" i="0" u="none" strike="noStrike" cap="none" normalizeH="0" baseline="0" dirty="0">
                <a:ln>
                  <a:noFill/>
                </a:ln>
                <a:solidFill>
                  <a:srgbClr val="0A0A0A"/>
                </a:solidFill>
                <a:effectLst/>
                <a:latin typeface="Google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A0A0A"/>
                </a:solidFill>
                <a:effectLst/>
                <a:latin typeface="Google Sans"/>
              </a:rPr>
              <a:t>Avoid partitioning by columns with extremely high cardinality (unique values in almost every row) unless necessary.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6. NULLs are a Group</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In SQL, </a:t>
            </a:r>
            <a:r>
              <a:rPr kumimoji="0" lang="en-US" altLang="en-US" sz="1400" b="0" i="0" u="none" strike="noStrike" cap="none" normalizeH="0" baseline="0" dirty="0">
                <a:ln>
                  <a:noFill/>
                </a:ln>
                <a:solidFill>
                  <a:srgbClr val="0A0A0A"/>
                </a:solidFill>
                <a:effectLst/>
                <a:latin typeface="Arial Unicode MS"/>
              </a:rPr>
              <a:t>NULL</a:t>
            </a:r>
            <a:r>
              <a:rPr kumimoji="0" lang="en-US" altLang="en-US" sz="1400" b="0" i="0" u="none" strike="noStrike" cap="none" normalizeH="0" baseline="0" dirty="0">
                <a:ln>
                  <a:noFill/>
                </a:ln>
                <a:solidFill>
                  <a:srgbClr val="0A0A0A"/>
                </a:solidFill>
                <a:effectLst/>
                <a:latin typeface="Google Sans"/>
              </a:rPr>
              <a:t> values are treated as a distinct group. If your partitioned column has nulls, all rows with </a:t>
            </a:r>
            <a:r>
              <a:rPr kumimoji="0" lang="en-US" altLang="en-US" sz="1400" b="0" i="0" u="none" strike="noStrike" cap="none" normalizeH="0" baseline="0" dirty="0">
                <a:ln>
                  <a:noFill/>
                </a:ln>
                <a:solidFill>
                  <a:srgbClr val="0A0A0A"/>
                </a:solidFill>
                <a:effectLst/>
                <a:latin typeface="Arial Unicode MS"/>
              </a:rPr>
              <a:t>NULL</a:t>
            </a:r>
            <a:r>
              <a:rPr kumimoji="0" lang="en-US" altLang="en-US" sz="1400" b="0" i="0" u="none" strike="noStrike" cap="none" normalizeH="0" baseline="0" dirty="0">
                <a:ln>
                  <a:noFill/>
                </a:ln>
                <a:solidFill>
                  <a:srgbClr val="0A0A0A"/>
                </a:solidFill>
                <a:effectLst/>
                <a:latin typeface="Google Sans"/>
              </a:rPr>
              <a:t> will be grouped into one partition and ranked/calculated together. Oracle Window Function Guide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rPr>
            </a:b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992253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1F3F0-8E3C-9EC2-08A0-4468CCE58E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1C18ED-A2DC-EA24-3A01-140FB4D79B60}"/>
              </a:ext>
            </a:extLst>
          </p:cNvPr>
          <p:cNvPicPr>
            <a:picLocks noChangeAspect="1"/>
          </p:cNvPicPr>
          <p:nvPr/>
        </p:nvPicPr>
        <p:blipFill>
          <a:blip r:embed="rId2"/>
          <a:stretch>
            <a:fillRect/>
          </a:stretch>
        </p:blipFill>
        <p:spPr>
          <a:xfrm>
            <a:off x="159755" y="129254"/>
            <a:ext cx="6111770" cy="3299746"/>
          </a:xfrm>
          <a:prstGeom prst="rect">
            <a:avLst/>
          </a:prstGeom>
        </p:spPr>
      </p:pic>
      <p:pic>
        <p:nvPicPr>
          <p:cNvPr id="5" name="Picture 4">
            <a:extLst>
              <a:ext uri="{FF2B5EF4-FFF2-40B4-BE49-F238E27FC236}">
                <a16:creationId xmlns:a16="http://schemas.microsoft.com/office/drawing/2014/main" id="{59654F53-5706-04EB-F502-70F8119314FC}"/>
              </a:ext>
            </a:extLst>
          </p:cNvPr>
          <p:cNvPicPr>
            <a:picLocks noChangeAspect="1"/>
          </p:cNvPicPr>
          <p:nvPr/>
        </p:nvPicPr>
        <p:blipFill>
          <a:blip r:embed="rId3"/>
          <a:stretch>
            <a:fillRect/>
          </a:stretch>
        </p:blipFill>
        <p:spPr>
          <a:xfrm>
            <a:off x="281535" y="3231829"/>
            <a:ext cx="4671465" cy="3215919"/>
          </a:xfrm>
          <a:prstGeom prst="rect">
            <a:avLst/>
          </a:prstGeom>
        </p:spPr>
      </p:pic>
      <p:pic>
        <p:nvPicPr>
          <p:cNvPr id="7" name="Picture 6">
            <a:extLst>
              <a:ext uri="{FF2B5EF4-FFF2-40B4-BE49-F238E27FC236}">
                <a16:creationId xmlns:a16="http://schemas.microsoft.com/office/drawing/2014/main" id="{08D82D1A-97A3-E25F-917C-A854713EF946}"/>
              </a:ext>
            </a:extLst>
          </p:cNvPr>
          <p:cNvPicPr>
            <a:picLocks noChangeAspect="1"/>
          </p:cNvPicPr>
          <p:nvPr/>
        </p:nvPicPr>
        <p:blipFill>
          <a:blip r:embed="rId4"/>
          <a:stretch>
            <a:fillRect/>
          </a:stretch>
        </p:blipFill>
        <p:spPr>
          <a:xfrm>
            <a:off x="5242435" y="3083226"/>
            <a:ext cx="4503810" cy="3513124"/>
          </a:xfrm>
          <a:prstGeom prst="rect">
            <a:avLst/>
          </a:prstGeom>
        </p:spPr>
      </p:pic>
    </p:spTree>
    <p:extLst>
      <p:ext uri="{BB962C8B-B14F-4D97-AF65-F5344CB8AC3E}">
        <p14:creationId xmlns:p14="http://schemas.microsoft.com/office/powerpoint/2010/main" val="1029820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8F5FB2-EF5C-5923-CA44-66D9BFD89E16}"/>
              </a:ext>
            </a:extLst>
          </p:cNvPr>
          <p:cNvSpPr txBox="1"/>
          <p:nvPr/>
        </p:nvSpPr>
        <p:spPr>
          <a:xfrm>
            <a:off x="218210" y="0"/>
            <a:ext cx="8814954" cy="1477328"/>
          </a:xfrm>
          <a:prstGeom prst="rect">
            <a:avLst/>
          </a:prstGeom>
          <a:noFill/>
          <a:ln>
            <a:solidFill>
              <a:schemeClr val="tx1">
                <a:lumMod val="50000"/>
                <a:lumOff val="50000"/>
              </a:schemeClr>
            </a:solidFill>
          </a:ln>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NTILE(</a:t>
            </a:r>
            <a:r>
              <a:rPr lang="en-US" b="0" i="0" dirty="0">
                <a:solidFill>
                  <a:srgbClr val="B45908"/>
                </a:solidFill>
                <a:effectLst/>
                <a:latin typeface="Courier New" panose="02070309020205020404" pitchFamily="49" charset="0"/>
              </a:rPr>
              <a:t>4</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Quartile</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sp>
        <p:nvSpPr>
          <p:cNvPr id="7" name="TextBox 6">
            <a:extLst>
              <a:ext uri="{FF2B5EF4-FFF2-40B4-BE49-F238E27FC236}">
                <a16:creationId xmlns:a16="http://schemas.microsoft.com/office/drawing/2014/main" id="{1EE5CBD5-05EE-5E72-A108-6D43829945A8}"/>
              </a:ext>
            </a:extLst>
          </p:cNvPr>
          <p:cNvSpPr txBox="1"/>
          <p:nvPr/>
        </p:nvSpPr>
        <p:spPr>
          <a:xfrm>
            <a:off x="218210" y="1477328"/>
            <a:ext cx="9202881" cy="2862322"/>
          </a:xfrm>
          <a:prstGeom prst="rect">
            <a:avLst/>
          </a:prstGeom>
          <a:noFill/>
          <a:ln>
            <a:solidFill>
              <a:schemeClr val="tx1"/>
            </a:solidFill>
          </a:ln>
        </p:spPr>
        <p:txBody>
          <a:bodyPr wrap="square">
            <a:spAutoFit/>
          </a:bodyPr>
          <a:lstStyle/>
          <a:p>
            <a:pPr algn="l">
              <a:buNone/>
            </a:pPr>
            <a:r>
              <a:rPr lang="en-US" b="0" i="0" dirty="0">
                <a:solidFill>
                  <a:srgbClr val="9334E6"/>
                </a:solidFill>
                <a:effectLst/>
                <a:latin typeface="Courier New" panose="02070309020205020404" pitchFamily="49" charset="0"/>
              </a:rPr>
              <a:t>WITH</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RankedSales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EmployeeName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SalesAmount</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NTILE(</a:t>
            </a:r>
            <a:r>
              <a:rPr lang="en-US" b="0" i="0" dirty="0">
                <a:solidFill>
                  <a:srgbClr val="B45908"/>
                </a:solidFill>
                <a:effectLst/>
                <a:latin typeface="Courier New" panose="02070309020205020404" pitchFamily="49" charset="0"/>
              </a:rPr>
              <a:t>4</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SalesAmount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Quartile</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SalesTeam</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a:t>
            </a: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 </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RankedSales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WHERE</a:t>
            </a:r>
            <a:r>
              <a:rPr lang="en-US" b="0" i="0" dirty="0">
                <a:solidFill>
                  <a:srgbClr val="0A0A0A"/>
                </a:solidFill>
                <a:effectLst/>
                <a:latin typeface="Courier New" panose="02070309020205020404" pitchFamily="49" charset="0"/>
              </a:rPr>
              <a:t> Quartile =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 </a:t>
            </a:r>
            <a:r>
              <a:rPr lang="en-US" b="0" i="1" dirty="0">
                <a:solidFill>
                  <a:srgbClr val="80868B"/>
                </a:solidFill>
                <a:effectLst/>
                <a:latin typeface="Courier New" panose="02070309020205020404" pitchFamily="49" charset="0"/>
              </a:rPr>
              <a:t>-- Only returns rows in the top 25% bucket</a:t>
            </a:r>
            <a:endParaRPr lang="en-US" b="0" i="0" dirty="0">
              <a:solidFill>
                <a:srgbClr val="0A0A0A"/>
              </a:solidFill>
              <a:effectLst/>
              <a:latin typeface="Courier New" panose="02070309020205020404" pitchFamily="49" charset="0"/>
            </a:endParaRPr>
          </a:p>
        </p:txBody>
      </p:sp>
    </p:spTree>
    <p:extLst>
      <p:ext uri="{BB962C8B-B14F-4D97-AF65-F5344CB8AC3E}">
        <p14:creationId xmlns:p14="http://schemas.microsoft.com/office/powerpoint/2010/main" val="1345977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51970BA-7355-6025-CA6E-65168F330BB2}"/>
              </a:ext>
            </a:extLst>
          </p:cNvPr>
          <p:cNvSpPr>
            <a:spLocks noChangeArrowheads="1"/>
          </p:cNvSpPr>
          <p:nvPr/>
        </p:nvSpPr>
        <p:spPr bwMode="auto">
          <a:xfrm>
            <a:off x="235527" y="0"/>
            <a:ext cx="5406032"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500" b="1" i="0" u="none" strike="noStrike" cap="none" normalizeH="0" baseline="0" dirty="0">
                <a:ln>
                  <a:noFill/>
                </a:ln>
                <a:solidFill>
                  <a:srgbClr val="0A0A0A"/>
                </a:solidFill>
                <a:effectLst/>
                <a:latin typeface="Google Sans"/>
              </a:rPr>
            </a:br>
            <a:r>
              <a:rPr kumimoji="0" lang="en-US" altLang="en-US" sz="1500" b="1" i="0" u="none" strike="noStrike" cap="none" normalizeH="0" baseline="0" dirty="0">
                <a:ln>
                  <a:noFill/>
                </a:ln>
                <a:solidFill>
                  <a:srgbClr val="0A0A0A"/>
                </a:solidFill>
                <a:effectLst/>
                <a:latin typeface="Google Sans"/>
              </a:rPr>
              <a:t>1. Ranking Functions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These assign a numerical rank to each row within a partition based on a specific order.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RANK()</a:t>
            </a:r>
            <a:r>
              <a:rPr kumimoji="0" lang="en-US" altLang="en-US" sz="1200" b="0" i="0" u="none" strike="noStrike" cap="none" normalizeH="0" baseline="0" dirty="0">
                <a:ln>
                  <a:noFill/>
                </a:ln>
                <a:solidFill>
                  <a:srgbClr val="0A0A0A"/>
                </a:solidFill>
                <a:effectLst/>
                <a:latin typeface="Google Sans"/>
              </a:rPr>
              <a:t>: Assigns ranks with gaps for ties (1, 1, 3,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ROW_NUMBER()</a:t>
            </a:r>
            <a:r>
              <a:rPr kumimoji="0" lang="en-US" altLang="en-US" sz="1200" b="0" i="0" u="none" strike="noStrike" cap="none" normalizeH="0" baseline="0" dirty="0">
                <a:ln>
                  <a:noFill/>
                </a:ln>
                <a:solidFill>
                  <a:srgbClr val="0A0A0A"/>
                </a:solidFill>
                <a:effectLst/>
                <a:latin typeface="Google Sans"/>
              </a:rPr>
              <a:t>: Assigns a unique, sequential integer to rows (1, 2, 3,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DENSE_RANK()</a:t>
            </a:r>
            <a:r>
              <a:rPr kumimoji="0" lang="en-US" altLang="en-US" sz="1200" b="0" i="0" u="none" strike="noStrike" cap="none" normalizeH="0" baseline="0" dirty="0">
                <a:ln>
                  <a:noFill/>
                </a:ln>
                <a:solidFill>
                  <a:srgbClr val="0A0A0A"/>
                </a:solidFill>
                <a:effectLst/>
                <a:latin typeface="Google Sans"/>
              </a:rPr>
              <a:t>: Assigns ranks without gaps for ties (1, 1, 2,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PERCENT_RANK()</a:t>
            </a:r>
            <a:r>
              <a:rPr kumimoji="0" lang="en-US" altLang="en-US" sz="1200" b="0" i="0" u="none" strike="noStrike" cap="none" normalizeH="0" baseline="0" dirty="0">
                <a:ln>
                  <a:noFill/>
                </a:ln>
                <a:solidFill>
                  <a:srgbClr val="0A0A0A"/>
                </a:solidFill>
                <a:effectLst/>
                <a:latin typeface="Google Sans"/>
              </a:rPr>
              <a:t>: Calculates the relative rank of a row as a percentage (0 to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CUME_DIST()</a:t>
            </a:r>
            <a:r>
              <a:rPr kumimoji="0" lang="en-US" altLang="en-US" sz="1200" b="0" i="0" u="none" strike="noStrike" cap="none" normalizeH="0" baseline="0" dirty="0">
                <a:ln>
                  <a:noFill/>
                </a:ln>
                <a:solidFill>
                  <a:srgbClr val="0A0A0A"/>
                </a:solidFill>
                <a:effectLst/>
                <a:latin typeface="Google Sans"/>
              </a:rPr>
              <a:t>: Calculates the cumulative distribution of a value within a group.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NTILE(n)</a:t>
            </a:r>
            <a:r>
              <a:rPr kumimoji="0" lang="en-US" altLang="en-US" sz="1200" b="0" i="0" u="none" strike="noStrike" cap="none" normalizeH="0" baseline="0" dirty="0">
                <a:ln>
                  <a:noFill/>
                </a:ln>
                <a:solidFill>
                  <a:srgbClr val="0A0A0A"/>
                </a:solidFill>
                <a:effectLst/>
                <a:latin typeface="Google Sans"/>
              </a:rPr>
              <a:t>: Divides rows into </a:t>
            </a:r>
            <a:r>
              <a:rPr kumimoji="0" lang="en-US" altLang="en-US" sz="1200" b="0" i="1" u="none" strike="noStrike" cap="none" normalizeH="0" baseline="0" dirty="0">
                <a:ln>
                  <a:noFill/>
                </a:ln>
                <a:solidFill>
                  <a:srgbClr val="0A0A0A"/>
                </a:solidFill>
                <a:effectLst/>
                <a:latin typeface="Google Sans"/>
              </a:rPr>
              <a:t>n</a:t>
            </a:r>
            <a:r>
              <a:rPr kumimoji="0" lang="en-US" altLang="en-US" sz="1200" b="0" i="0" u="none" strike="noStrike" cap="none" normalizeH="0" baseline="0" dirty="0">
                <a:ln>
                  <a:noFill/>
                </a:ln>
                <a:solidFill>
                  <a:srgbClr val="0A0A0A"/>
                </a:solidFill>
                <a:effectLst/>
                <a:latin typeface="Google Sans"/>
              </a:rPr>
              <a:t> approximately equal groups or buckets.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AEDADEA-6156-BF9C-01A6-03C46FE0E5B3}"/>
              </a:ext>
            </a:extLst>
          </p:cNvPr>
          <p:cNvSpPr>
            <a:spLocks noChangeArrowheads="1"/>
          </p:cNvSpPr>
          <p:nvPr/>
        </p:nvSpPr>
        <p:spPr bwMode="auto">
          <a:xfrm>
            <a:off x="256309" y="2150032"/>
            <a:ext cx="6220692"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A0A0A"/>
                </a:solidFill>
                <a:effectLst/>
                <a:latin typeface="Google Sans"/>
              </a:rPr>
              <a:t>2. Value (Analytic) Functions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These allow you to "look" at other rows relative to the current row without using a self-join.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LAG()</a:t>
            </a:r>
            <a:r>
              <a:rPr kumimoji="0" lang="en-US" altLang="en-US" sz="1200" b="0" i="0" u="none" strike="noStrike" cap="none" normalizeH="0" baseline="0">
                <a:ln>
                  <a:noFill/>
                </a:ln>
                <a:solidFill>
                  <a:srgbClr val="0A0A0A"/>
                </a:solidFill>
                <a:effectLst/>
                <a:latin typeface="Google Sans"/>
              </a:rPr>
              <a:t>: Accesses data from a previous row.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LEAD()</a:t>
            </a:r>
            <a:r>
              <a:rPr kumimoji="0" lang="en-US" altLang="en-US" sz="1200" b="0" i="0" u="none" strike="noStrike" cap="none" normalizeH="0" baseline="0">
                <a:ln>
                  <a:noFill/>
                </a:ln>
                <a:solidFill>
                  <a:srgbClr val="0A0A0A"/>
                </a:solidFill>
                <a:effectLst/>
                <a:latin typeface="Google Sans"/>
              </a:rPr>
              <a:t>: Accesses data from a subsequent row.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FIRST_VALUE()</a:t>
            </a:r>
            <a:r>
              <a:rPr kumimoji="0" lang="en-US" altLang="en-US" sz="1200" b="0" i="0" u="none" strike="noStrike" cap="none" normalizeH="0" baseline="0">
                <a:ln>
                  <a:noFill/>
                </a:ln>
                <a:solidFill>
                  <a:srgbClr val="0A0A0A"/>
                </a:solidFill>
                <a:effectLst/>
                <a:latin typeface="Google Sans"/>
              </a:rPr>
              <a:t>: Returns the first value in an ordered set or partition.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LAST_VALUE()</a:t>
            </a:r>
            <a:r>
              <a:rPr kumimoji="0" lang="en-US" altLang="en-US" sz="1200" b="0" i="0" u="none" strike="noStrike" cap="none" normalizeH="0" baseline="0">
                <a:ln>
                  <a:noFill/>
                </a:ln>
                <a:solidFill>
                  <a:srgbClr val="0A0A0A"/>
                </a:solidFill>
                <a:effectLst/>
                <a:latin typeface="Google Sans"/>
              </a:rPr>
              <a:t>: Returns the last value in an ordered set or partition.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NTH_VALUE()</a:t>
            </a:r>
            <a:r>
              <a:rPr kumimoji="0" lang="en-US" altLang="en-US" sz="1200" b="0" i="0" u="none" strike="noStrike" cap="none" normalizeH="0" baseline="0">
                <a:ln>
                  <a:noFill/>
                </a:ln>
                <a:solidFill>
                  <a:srgbClr val="0A0A0A"/>
                </a:solidFill>
                <a:effectLst/>
                <a:latin typeface="Google Sans"/>
              </a:rPr>
              <a:t>: Retrieves a value from a specific row (the </a:t>
            </a:r>
            <a:r>
              <a:rPr kumimoji="0" lang="en-US" altLang="en-US" sz="1200" b="0" i="1" u="none" strike="noStrike" cap="none" normalizeH="0" baseline="0">
                <a:ln>
                  <a:noFill/>
                </a:ln>
                <a:solidFill>
                  <a:srgbClr val="0A0A0A"/>
                </a:solidFill>
                <a:effectLst/>
                <a:latin typeface="Google Sans"/>
              </a:rPr>
              <a:t>n</a:t>
            </a:r>
            <a:r>
              <a:rPr kumimoji="0" lang="en-US" altLang="en-US" sz="1200" b="0" i="0" u="none" strike="noStrike" cap="none" normalizeH="0" baseline="0">
                <a:ln>
                  <a:noFill/>
                </a:ln>
                <a:solidFill>
                  <a:srgbClr val="0A0A0A"/>
                </a:solidFill>
                <a:effectLst/>
                <a:latin typeface="Google Sans"/>
              </a:rPr>
              <a:t>-th row) in the window.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7972747-C435-5079-1A0D-4FF0A776582F}"/>
              </a:ext>
            </a:extLst>
          </p:cNvPr>
          <p:cNvSpPr>
            <a:spLocks noChangeArrowheads="1"/>
          </p:cNvSpPr>
          <p:nvPr/>
        </p:nvSpPr>
        <p:spPr bwMode="auto">
          <a:xfrm>
            <a:off x="256309" y="4680856"/>
            <a:ext cx="6352310" cy="1985159"/>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A0A0A"/>
                </a:solidFill>
                <a:effectLst/>
                <a:latin typeface="Google Sans"/>
              </a:rPr>
              <a:t>3. Aggregate Window Functions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Standard aggregate functions become window functions when used with the </a:t>
            </a:r>
            <a:r>
              <a:rPr kumimoji="0" lang="en-US" altLang="en-US" sz="1000" b="0" i="0" u="none" strike="noStrike" cap="none" normalizeH="0" baseline="0">
                <a:ln>
                  <a:noFill/>
                </a:ln>
                <a:solidFill>
                  <a:srgbClr val="0A0A0A"/>
                </a:solidFill>
                <a:effectLst/>
                <a:latin typeface="Arial Unicode MS"/>
              </a:rPr>
              <a:t>OVER()</a:t>
            </a:r>
            <a:r>
              <a:rPr kumimoji="0" lang="en-US" altLang="en-US" sz="1200" b="0" i="0" u="none" strike="noStrike" cap="none" normalizeH="0" baseline="0">
                <a:ln>
                  <a:noFill/>
                </a:ln>
                <a:solidFill>
                  <a:srgbClr val="0A0A0A"/>
                </a:solidFill>
                <a:effectLst/>
                <a:latin typeface="Google Sans"/>
              </a:rPr>
              <a:t> clause. Unlike regular aggregates, they do not collapse rows.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SUM()</a:t>
            </a:r>
            <a:r>
              <a:rPr kumimoji="0" lang="en-US" altLang="en-US" sz="1200" b="0" i="0" u="none" strike="noStrike" cap="none" normalizeH="0" baseline="0">
                <a:ln>
                  <a:noFill/>
                </a:ln>
                <a:solidFill>
                  <a:srgbClr val="0A0A0A"/>
                </a:solidFill>
                <a:effectLst/>
                <a:latin typeface="Google Sans"/>
              </a:rPr>
              <a:t>: Calculates a running or partitioned total.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AVG()</a:t>
            </a:r>
            <a:r>
              <a:rPr kumimoji="0" lang="en-US" altLang="en-US" sz="1200" b="0" i="0" u="none" strike="noStrike" cap="none" normalizeH="0" baseline="0">
                <a:ln>
                  <a:noFill/>
                </a:ln>
                <a:solidFill>
                  <a:srgbClr val="0A0A0A"/>
                </a:solidFill>
                <a:effectLst/>
                <a:latin typeface="Google Sans"/>
              </a:rPr>
              <a:t>: Calculates moving or partitioned averages.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COUNT()</a:t>
            </a:r>
            <a:r>
              <a:rPr kumimoji="0" lang="en-US" altLang="en-US" sz="1200" b="0" i="0" u="none" strike="noStrike" cap="none" normalizeH="0" baseline="0">
                <a:ln>
                  <a:noFill/>
                </a:ln>
                <a:solidFill>
                  <a:srgbClr val="0A0A0A"/>
                </a:solidFill>
                <a:effectLst/>
                <a:latin typeface="Google Sans"/>
              </a:rPr>
              <a:t>: Counts rows within the defined window.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MIN()</a:t>
            </a:r>
            <a:r>
              <a:rPr kumimoji="0" lang="en-US" altLang="en-US" sz="1200" b="1" i="0" u="none" strike="noStrike" cap="none" normalizeH="0" baseline="0">
                <a:ln>
                  <a:noFill/>
                </a:ln>
                <a:solidFill>
                  <a:srgbClr val="0A0A0A"/>
                </a:solidFill>
                <a:effectLst/>
                <a:latin typeface="Google Sans"/>
              </a:rPr>
              <a:t> / </a:t>
            </a:r>
            <a:r>
              <a:rPr kumimoji="0" lang="en-US" altLang="en-US" sz="1000" b="1" i="0" u="none" strike="noStrike" cap="none" normalizeH="0" baseline="0">
                <a:ln>
                  <a:noFill/>
                </a:ln>
                <a:solidFill>
                  <a:srgbClr val="0A0A0A"/>
                </a:solidFill>
                <a:effectLst/>
                <a:latin typeface="Arial Unicode MS"/>
              </a:rPr>
              <a:t>MAX()</a:t>
            </a:r>
            <a:r>
              <a:rPr kumimoji="0" lang="en-US" altLang="en-US" sz="1200" b="0" i="0" u="none" strike="noStrike" cap="none" normalizeH="0" baseline="0">
                <a:ln>
                  <a:noFill/>
                </a:ln>
                <a:solidFill>
                  <a:srgbClr val="0A0A0A"/>
                </a:solidFill>
                <a:effectLst/>
                <a:latin typeface="Google Sans"/>
              </a:rPr>
              <a:t>: Finds the smallest or largest value in the window.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STDEV()</a:t>
            </a:r>
            <a:r>
              <a:rPr kumimoji="0" lang="en-US" altLang="en-US" sz="1200" b="1" i="0" u="none" strike="noStrike" cap="none" normalizeH="0" baseline="0">
                <a:ln>
                  <a:noFill/>
                </a:ln>
                <a:solidFill>
                  <a:srgbClr val="0A0A0A"/>
                </a:solidFill>
                <a:effectLst/>
                <a:latin typeface="Google Sans"/>
              </a:rPr>
              <a:t> / </a:t>
            </a:r>
            <a:r>
              <a:rPr kumimoji="0" lang="en-US" altLang="en-US" sz="1000" b="1" i="0" u="none" strike="noStrike" cap="none" normalizeH="0" baseline="0">
                <a:ln>
                  <a:noFill/>
                </a:ln>
                <a:solidFill>
                  <a:srgbClr val="0A0A0A"/>
                </a:solidFill>
                <a:effectLst/>
                <a:latin typeface="Arial Unicode MS"/>
              </a:rPr>
              <a:t>VAR()</a:t>
            </a:r>
            <a:r>
              <a:rPr kumimoji="0" lang="en-US" altLang="en-US" sz="1200" b="0" i="0" u="none" strike="noStrike" cap="none" normalizeH="0" baseline="0">
                <a:ln>
                  <a:noFill/>
                </a:ln>
                <a:solidFill>
                  <a:srgbClr val="0A0A0A"/>
                </a:solidFill>
                <a:effectLst/>
                <a:latin typeface="Google Sans"/>
              </a:rPr>
              <a:t>: Calculates statistical standard deviation or variance (supported in some dialects like SQL Server).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3898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36C0B-54F8-AEF2-ADDD-F6DA25750501}"/>
              </a:ext>
            </a:extLst>
          </p:cNvPr>
          <p:cNvSpPr txBox="1"/>
          <p:nvPr/>
        </p:nvSpPr>
        <p:spPr>
          <a:xfrm>
            <a:off x="290946" y="476433"/>
            <a:ext cx="9365672" cy="5970224"/>
          </a:xfrm>
          <a:prstGeom prst="rect">
            <a:avLst/>
          </a:prstGeom>
          <a:noFill/>
        </p:spPr>
        <p:txBody>
          <a:bodyPr wrap="square">
            <a:spAutoFit/>
          </a:bodyPr>
          <a:lstStyle/>
          <a:p>
            <a:pPr algn="l" rtl="0">
              <a:lnSpc>
                <a:spcPts val="1650"/>
              </a:lnSpc>
              <a:buNone/>
            </a:pPr>
            <a:r>
              <a:rPr lang="en-US" sz="1200" b="0" i="0" dirty="0">
                <a:solidFill>
                  <a:srgbClr val="9334E6"/>
                </a:solidFill>
                <a:effectLst/>
                <a:latin typeface="Courier New" panose="02070309020205020404" pitchFamily="49" charset="0"/>
              </a:rPr>
              <a:t>SELECT</a:t>
            </a: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Region,</a:t>
            </a:r>
          </a:p>
          <a:p>
            <a:pPr algn="l" rtl="0">
              <a:lnSpc>
                <a:spcPts val="1650"/>
              </a:lnSpc>
              <a:buNone/>
            </a:pP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Revenue,</a:t>
            </a:r>
          </a:p>
          <a:p>
            <a:pPr algn="l" rtl="0">
              <a:lnSpc>
                <a:spcPts val="1650"/>
              </a:lnSpc>
              <a:buNone/>
            </a:pP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-- 1. RANKING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ROW_NUMBER()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RowNum</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RANK()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RankVal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DENSE_RANK()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DenseRankVal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NTILE(</a:t>
            </a:r>
            <a:r>
              <a:rPr lang="en-US" sz="1200" b="0" i="0" dirty="0">
                <a:solidFill>
                  <a:srgbClr val="B45908"/>
                </a:solidFill>
                <a:effectLst/>
                <a:latin typeface="Courier New" panose="02070309020205020404" pitchFamily="49" charset="0"/>
              </a:rPr>
              <a:t>4</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Quartile,</a:t>
            </a: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-- 2. VALUE / ANALYTIC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LAG(Revenue, </a:t>
            </a:r>
            <a:r>
              <a:rPr lang="en-US" sz="1200" b="0" i="0" dirty="0">
                <a:solidFill>
                  <a:srgbClr val="B45908"/>
                </a:solidFill>
                <a:effectLst/>
                <a:latin typeface="Courier New" panose="02070309020205020404" pitchFamily="49" charset="0"/>
              </a:rPr>
              <a:t>1</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PrevMonthRevenue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LEAD(Revenue, </a:t>
            </a:r>
            <a:r>
              <a:rPr lang="en-US" sz="1200" b="0" i="0" dirty="0">
                <a:solidFill>
                  <a:srgbClr val="B45908"/>
                </a:solidFill>
                <a:effectLst/>
                <a:latin typeface="Courier New" panose="02070309020205020404" pitchFamily="49" charset="0"/>
              </a:rPr>
              <a:t>1</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NextMonthRevenue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FIRST_VALUE(Revenue)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FirstMonthInRegion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LAST_VALUE(Revenue)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ROWS</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BETWEEN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UNBOUNDED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PRECEDING</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AND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UNBOUNDED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FOLLOWING</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LastMonthInRegion</a:t>
            </a:r>
            <a:r>
              <a:rPr lang="en-US" sz="1200" b="0" i="0" dirty="0">
                <a:solidFill>
                  <a:srgbClr val="0A0A0A"/>
                </a:solidFill>
                <a:effectLst/>
                <a:latin typeface="Courier New" panose="02070309020205020404" pitchFamily="49" charset="0"/>
              </a:rPr>
              <a:t>,</a:t>
            </a: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-- 3. AGGREGATE WINDOW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SUM(Revenue)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RunningTotal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AVG(Revenue)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RegionAverage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COUNT(*)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TotalMonthsInRegion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MIN(Revenue)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RegionMin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MAX(Revenue)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RegionMax</a:t>
            </a:r>
            <a:endParaRPr lang="en-US" sz="1200" b="0" i="0" dirty="0">
              <a:solidFill>
                <a:srgbClr val="0A0A0A"/>
              </a:solidFill>
              <a:effectLst/>
              <a:latin typeface="Courier New" panose="02070309020205020404" pitchFamily="49" charset="0"/>
            </a:endParaRP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9334E6"/>
                </a:solidFill>
                <a:effectLst/>
                <a:latin typeface="Courier New" panose="02070309020205020404" pitchFamily="49" charset="0"/>
              </a:rPr>
              <a:t>FROM</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MonthlySales</a:t>
            </a:r>
            <a:r>
              <a:rPr lang="en-US" sz="1200"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250963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B24DF8-4E6F-0D9B-6B93-7502487EA6BF}"/>
              </a:ext>
            </a:extLst>
          </p:cNvPr>
          <p:cNvSpPr txBox="1"/>
          <p:nvPr/>
        </p:nvSpPr>
        <p:spPr>
          <a:xfrm>
            <a:off x="2834640" y="2625634"/>
            <a:ext cx="1103187" cy="369332"/>
          </a:xfrm>
          <a:prstGeom prst="rect">
            <a:avLst/>
          </a:prstGeom>
          <a:noFill/>
        </p:spPr>
        <p:txBody>
          <a:bodyPr wrap="none" rtlCol="0">
            <a:spAutoFit/>
          </a:bodyPr>
          <a:lstStyle/>
          <a:p>
            <a:r>
              <a:rPr lang="en-US" dirty="0"/>
              <a:t>Module 1</a:t>
            </a:r>
          </a:p>
        </p:txBody>
      </p:sp>
    </p:spTree>
    <p:extLst>
      <p:ext uri="{BB962C8B-B14F-4D97-AF65-F5344CB8AC3E}">
        <p14:creationId xmlns:p14="http://schemas.microsoft.com/office/powerpoint/2010/main" val="70200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392F3-1F7B-EAA1-D24C-5CD66DFD52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0EE58A-2973-D3B4-03E1-E87B1B4F348B}"/>
              </a:ext>
            </a:extLst>
          </p:cNvPr>
          <p:cNvPicPr>
            <a:picLocks noChangeAspect="1"/>
          </p:cNvPicPr>
          <p:nvPr/>
        </p:nvPicPr>
        <p:blipFill>
          <a:blip r:embed="rId2"/>
          <a:stretch>
            <a:fillRect/>
          </a:stretch>
        </p:blipFill>
        <p:spPr>
          <a:xfrm>
            <a:off x="124691" y="278191"/>
            <a:ext cx="4381998" cy="1809082"/>
          </a:xfrm>
          <a:prstGeom prst="rect">
            <a:avLst/>
          </a:prstGeom>
        </p:spPr>
      </p:pic>
      <p:pic>
        <p:nvPicPr>
          <p:cNvPr id="5" name="Picture 4">
            <a:extLst>
              <a:ext uri="{FF2B5EF4-FFF2-40B4-BE49-F238E27FC236}">
                <a16:creationId xmlns:a16="http://schemas.microsoft.com/office/drawing/2014/main" id="{551C031F-A252-BCAC-BEE1-FA825EEAB8DD}"/>
              </a:ext>
            </a:extLst>
          </p:cNvPr>
          <p:cNvPicPr>
            <a:picLocks noChangeAspect="1"/>
          </p:cNvPicPr>
          <p:nvPr/>
        </p:nvPicPr>
        <p:blipFill>
          <a:blip r:embed="rId3"/>
          <a:stretch>
            <a:fillRect/>
          </a:stretch>
        </p:blipFill>
        <p:spPr>
          <a:xfrm>
            <a:off x="124691" y="2850299"/>
            <a:ext cx="5307531" cy="2580492"/>
          </a:xfrm>
          <a:prstGeom prst="rect">
            <a:avLst/>
          </a:prstGeom>
        </p:spPr>
      </p:pic>
      <p:pic>
        <p:nvPicPr>
          <p:cNvPr id="7" name="Picture 6">
            <a:extLst>
              <a:ext uri="{FF2B5EF4-FFF2-40B4-BE49-F238E27FC236}">
                <a16:creationId xmlns:a16="http://schemas.microsoft.com/office/drawing/2014/main" id="{FA95A3C8-56D5-A06D-ADC1-14E2EBCB8C7B}"/>
              </a:ext>
            </a:extLst>
          </p:cNvPr>
          <p:cNvPicPr>
            <a:picLocks noChangeAspect="1"/>
          </p:cNvPicPr>
          <p:nvPr/>
        </p:nvPicPr>
        <p:blipFill>
          <a:blip r:embed="rId4"/>
          <a:stretch>
            <a:fillRect/>
          </a:stretch>
        </p:blipFill>
        <p:spPr>
          <a:xfrm>
            <a:off x="4953000" y="278191"/>
            <a:ext cx="4619909" cy="2439265"/>
          </a:xfrm>
          <a:prstGeom prst="rect">
            <a:avLst/>
          </a:prstGeom>
        </p:spPr>
      </p:pic>
      <p:pic>
        <p:nvPicPr>
          <p:cNvPr id="9" name="Picture 8">
            <a:extLst>
              <a:ext uri="{FF2B5EF4-FFF2-40B4-BE49-F238E27FC236}">
                <a16:creationId xmlns:a16="http://schemas.microsoft.com/office/drawing/2014/main" id="{AC4AE027-AFE4-F4E0-4659-9113CD9FF113}"/>
              </a:ext>
            </a:extLst>
          </p:cNvPr>
          <p:cNvPicPr>
            <a:picLocks noChangeAspect="1"/>
          </p:cNvPicPr>
          <p:nvPr/>
        </p:nvPicPr>
        <p:blipFill>
          <a:blip r:embed="rId5"/>
          <a:stretch>
            <a:fillRect/>
          </a:stretch>
        </p:blipFill>
        <p:spPr>
          <a:xfrm>
            <a:off x="4142174" y="3754552"/>
            <a:ext cx="4821135" cy="2439265"/>
          </a:xfrm>
          <a:prstGeom prst="rect">
            <a:avLst/>
          </a:prstGeom>
        </p:spPr>
      </p:pic>
    </p:spTree>
    <p:extLst>
      <p:ext uri="{BB962C8B-B14F-4D97-AF65-F5344CB8AC3E}">
        <p14:creationId xmlns:p14="http://schemas.microsoft.com/office/powerpoint/2010/main" val="5374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B0F2752-1775-C98D-F107-6DF4909026B9}"/>
              </a:ext>
            </a:extLst>
          </p:cNvPr>
          <p:cNvSpPr>
            <a:spLocks noChangeArrowheads="1"/>
          </p:cNvSpPr>
          <p:nvPr/>
        </p:nvSpPr>
        <p:spPr bwMode="auto">
          <a:xfrm>
            <a:off x="292608" y="336912"/>
            <a:ext cx="8668512" cy="5663089"/>
          </a:xfrm>
          <a:prstGeom prst="rect">
            <a:avLst/>
          </a:prstGeom>
          <a:solidFill>
            <a:srgbClr val="F3F5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In SQL Server (MSSQL), a </a:t>
            </a:r>
            <a:r>
              <a:rPr kumimoji="0" lang="en-US" altLang="en-US" sz="1600" b="1" i="0" u="none" strike="noStrike" cap="none" normalizeH="0" baseline="0" dirty="0">
                <a:ln>
                  <a:noFill/>
                </a:ln>
                <a:solidFill>
                  <a:srgbClr val="0A0A0A"/>
                </a:solidFill>
                <a:effectLst/>
                <a:latin typeface="Google Sans"/>
              </a:rPr>
              <a:t>User-Defined Function (UDF)</a:t>
            </a:r>
            <a:r>
              <a:rPr kumimoji="0" lang="en-US" altLang="en-US" sz="1600" b="0" i="0" u="none" strike="noStrike" cap="none" normalizeH="0" baseline="0" dirty="0">
                <a:ln>
                  <a:noFill/>
                </a:ln>
                <a:solidFill>
                  <a:srgbClr val="0A0A0A"/>
                </a:solidFill>
                <a:effectLst/>
                <a:latin typeface="Google Sans"/>
              </a:rPr>
              <a:t> is a routine that accepts parameters, performs an action (such as a complex calculation), and returns a result as either a single scalar value or a table data type.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UDFs promote code reuse, improve readability, and can help reduce network traffic by processing data within the database. They are different from stored procedures in that they can be used directly within SQL queries (like in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WHERE</a:t>
            </a:r>
            <a:r>
              <a:rPr kumimoji="0" lang="en-US" altLang="en-US" sz="1600" b="0" i="0" u="none" strike="noStrike" cap="none" normalizeH="0" baseline="0" dirty="0">
                <a:ln>
                  <a:noFill/>
                </a:ln>
                <a:solidFill>
                  <a:srgbClr val="0A0A0A"/>
                </a:solidFill>
                <a:effectLst/>
                <a:latin typeface="Google Sans"/>
              </a:rPr>
              <a:t>, or </a:t>
            </a:r>
            <a:r>
              <a:rPr kumimoji="0" lang="en-US" altLang="en-US" sz="1600" b="0" i="0" u="none" strike="noStrike" cap="none" normalizeH="0" baseline="0" dirty="0">
                <a:ln>
                  <a:noFill/>
                </a:ln>
                <a:solidFill>
                  <a:srgbClr val="0A0A0A"/>
                </a:solidFill>
                <a:effectLst/>
                <a:latin typeface="Arial Unicode MS"/>
              </a:rPr>
              <a:t>FROM</a:t>
            </a:r>
            <a:r>
              <a:rPr kumimoji="0" lang="en-US" altLang="en-US" sz="1600" b="0" i="0" u="none" strike="noStrike" cap="none" normalizeH="0" baseline="0" dirty="0">
                <a:ln>
                  <a:noFill/>
                </a:ln>
                <a:solidFill>
                  <a:srgbClr val="0A0A0A"/>
                </a:solidFill>
                <a:effectLst/>
                <a:latin typeface="Google Sans"/>
              </a:rPr>
              <a:t> clauses) but cannot modify the database state.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Types of UDFs in SQL Server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SQL Server supports three main types of user-defined functions: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Scalar Functions:</a:t>
            </a:r>
            <a:r>
              <a:rPr kumimoji="0" lang="en-US" altLang="en-US" sz="1600" b="0" i="0" u="none" strike="noStrike" cap="none" normalizeH="0" baseline="0" dirty="0">
                <a:ln>
                  <a:noFill/>
                </a:ln>
                <a:solidFill>
                  <a:srgbClr val="0A0A0A"/>
                </a:solidFill>
                <a:effectLst/>
                <a:latin typeface="Google Sans"/>
              </a:rPr>
              <a:t> These functions return a single data value of a specified data type (e.g., </a:t>
            </a:r>
            <a:r>
              <a:rPr kumimoji="0" lang="en-US" altLang="en-US" sz="1600" b="0" i="0" u="none" strike="noStrike" cap="none" normalizeH="0" baseline="0" dirty="0">
                <a:ln>
                  <a:noFill/>
                </a:ln>
                <a:solidFill>
                  <a:srgbClr val="0A0A0A"/>
                </a:solidFill>
                <a:effectLst/>
                <a:latin typeface="Arial Unicode MS"/>
              </a:rPr>
              <a:t>INT</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VARCHAR</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DATETIME</a:t>
            </a:r>
            <a:r>
              <a:rPr kumimoji="0" lang="en-US" altLang="en-US" sz="1600" b="0" i="0" u="none" strike="noStrike" cap="none" normalizeH="0" baseline="0" dirty="0">
                <a:ln>
                  <a:noFill/>
                </a:ln>
                <a:solidFill>
                  <a:srgbClr val="0A0A0A"/>
                </a:solidFill>
                <a:effectLst/>
                <a:latin typeface="Google Sans"/>
              </a:rPr>
              <a:t>). They are ideal for complex calculations or data formatting.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Inline Table-Valued Functions (ITVFs):</a:t>
            </a:r>
            <a:r>
              <a:rPr kumimoji="0" lang="en-US" altLang="en-US" sz="1600" b="0" i="0" u="none" strike="noStrike" cap="none" normalizeH="0" baseline="0" dirty="0">
                <a:ln>
                  <a:noFill/>
                </a:ln>
                <a:solidFill>
                  <a:srgbClr val="0A0A0A"/>
                </a:solidFill>
                <a:effectLst/>
                <a:latin typeface="Google Sans"/>
              </a:rPr>
              <a:t> These return a </a:t>
            </a:r>
            <a:r>
              <a:rPr kumimoji="0" lang="en-US" altLang="en-US" sz="1600" b="0" i="0" u="none" strike="noStrike" cap="none" normalizeH="0" baseline="0" dirty="0">
                <a:ln>
                  <a:noFill/>
                </a:ln>
                <a:solidFill>
                  <a:srgbClr val="0A0A0A"/>
                </a:solidFill>
                <a:effectLst/>
                <a:latin typeface="Arial Unicode MS"/>
              </a:rPr>
              <a:t>TABLE</a:t>
            </a:r>
            <a:r>
              <a:rPr kumimoji="0" lang="en-US" altLang="en-US" sz="1600" b="0" i="0" u="none" strike="noStrike" cap="none" normalizeH="0" baseline="0" dirty="0">
                <a:ln>
                  <a:noFill/>
                </a:ln>
                <a:solidFill>
                  <a:srgbClr val="0A0A0A"/>
                </a:solidFill>
                <a:effectLst/>
                <a:latin typeface="Google Sans"/>
              </a:rPr>
              <a:t> data type based on a single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statement. They do not use a </a:t>
            </a:r>
            <a:r>
              <a:rPr kumimoji="0" lang="en-US" altLang="en-US" sz="1600" b="0" i="0" u="none" strike="noStrike" cap="none" normalizeH="0" baseline="0" dirty="0">
                <a:ln>
                  <a:noFill/>
                </a:ln>
                <a:solidFill>
                  <a:srgbClr val="0A0A0A"/>
                </a:solidFill>
                <a:effectLst/>
                <a:latin typeface="Arial Unicode MS"/>
              </a:rPr>
              <a:t>BEGIN...END</a:t>
            </a:r>
            <a:r>
              <a:rPr kumimoji="0" lang="en-US" altLang="en-US" sz="1600" b="0" i="0" u="none" strike="noStrike" cap="none" normalizeH="0" baseline="0" dirty="0">
                <a:ln>
                  <a:noFill/>
                </a:ln>
                <a:solidFill>
                  <a:srgbClr val="0A0A0A"/>
                </a:solidFill>
                <a:effectLst/>
                <a:latin typeface="Google Sans"/>
              </a:rPr>
              <a:t> block and are often more performant because the query optimizer can inline their logic into the calling query's execution plan, treating them like parameterized views.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Multi-Statement Table-Valued Functions (MSTVFs):</a:t>
            </a:r>
            <a:r>
              <a:rPr kumimoji="0" lang="en-US" altLang="en-US" sz="1600" b="0" i="0" u="none" strike="noStrike" cap="none" normalizeH="0" baseline="0" dirty="0">
                <a:ln>
                  <a:noFill/>
                </a:ln>
                <a:solidFill>
                  <a:srgbClr val="0A0A0A"/>
                </a:solidFill>
                <a:effectLst/>
                <a:latin typeface="Google Sans"/>
              </a:rPr>
              <a:t> These also return a </a:t>
            </a:r>
            <a:r>
              <a:rPr kumimoji="0" lang="en-US" altLang="en-US" sz="1600" b="0" i="0" u="none" strike="noStrike" cap="none" normalizeH="0" baseline="0" dirty="0">
                <a:ln>
                  <a:noFill/>
                </a:ln>
                <a:solidFill>
                  <a:srgbClr val="0A0A0A"/>
                </a:solidFill>
                <a:effectLst/>
                <a:latin typeface="Arial Unicode MS"/>
              </a:rPr>
              <a:t>TABLE</a:t>
            </a:r>
            <a:r>
              <a:rPr kumimoji="0" lang="en-US" altLang="en-US" sz="1600" b="0" i="0" u="none" strike="noStrike" cap="none" normalizeH="0" baseline="0" dirty="0">
                <a:ln>
                  <a:noFill/>
                </a:ln>
                <a:solidFill>
                  <a:srgbClr val="0A0A0A"/>
                </a:solidFill>
                <a:effectLst/>
                <a:latin typeface="Google Sans"/>
              </a:rPr>
              <a:t> data type, but the table is populated by multiple T-SQL statements enclosed in a </a:t>
            </a:r>
            <a:r>
              <a:rPr kumimoji="0" lang="en-US" altLang="en-US" sz="1600" b="0" i="0" u="none" strike="noStrike" cap="none" normalizeH="0" baseline="0" dirty="0">
                <a:ln>
                  <a:noFill/>
                </a:ln>
                <a:solidFill>
                  <a:srgbClr val="0A0A0A"/>
                </a:solidFill>
                <a:effectLst/>
                <a:latin typeface="Arial Unicode MS"/>
              </a:rPr>
              <a:t>BEGIN...END</a:t>
            </a:r>
            <a:r>
              <a:rPr kumimoji="0" lang="en-US" altLang="en-US" sz="1600" b="0" i="0" u="none" strike="noStrike" cap="none" normalizeH="0" baseline="0" dirty="0">
                <a:ln>
                  <a:noFill/>
                </a:ln>
                <a:solidFill>
                  <a:srgbClr val="0A0A0A"/>
                </a:solidFill>
                <a:effectLst/>
                <a:latin typeface="Google Sans"/>
              </a:rPr>
              <a:t> block. They are used for more complex logic that cannot be achieved with a single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statement, but can have performance limitations.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Syntax and Examples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The basic syntax for creating a UDF is </a:t>
            </a:r>
            <a:r>
              <a:rPr kumimoji="0" lang="en-US" altLang="en-US" sz="1600" b="0" i="0" u="none" strike="noStrike" cap="none" normalizeH="0" baseline="0" dirty="0">
                <a:ln>
                  <a:noFill/>
                </a:ln>
                <a:solidFill>
                  <a:srgbClr val="0A0A0A"/>
                </a:solidFill>
                <a:effectLst/>
                <a:latin typeface="Arial Unicode MS"/>
              </a:rPr>
              <a:t>CREATE FUNCTION</a:t>
            </a:r>
            <a:r>
              <a:rPr kumimoji="0" lang="en-US" altLang="en-US" sz="1600" b="0" i="0" u="none" strike="noStrike" cap="none" normalizeH="0" baseline="0" dirty="0">
                <a:ln>
                  <a:noFill/>
                </a:ln>
                <a:solidFill>
                  <a:srgbClr val="0A0A0A"/>
                </a:solidFill>
                <a:effectLst/>
                <a:latin typeface="Google Sans"/>
              </a:rPr>
              <a:t>. UDFs must be invoked using a two-part name including the schema (e.g., </a:t>
            </a:r>
            <a:r>
              <a:rPr kumimoji="0" lang="en-US" altLang="en-US" sz="1600" b="0" i="0" u="none" strike="noStrike" cap="none" normalizeH="0" baseline="0" dirty="0" err="1">
                <a:ln>
                  <a:noFill/>
                </a:ln>
                <a:solidFill>
                  <a:srgbClr val="0A0A0A"/>
                </a:solidFill>
                <a:effectLst/>
                <a:latin typeface="Arial Unicode MS"/>
              </a:rPr>
              <a:t>dbo.FunctionName</a:t>
            </a:r>
            <a:r>
              <a:rPr kumimoji="0" lang="en-US" altLang="en-US" sz="1600" b="0" i="0" u="none" strike="noStrike" cap="none" normalizeH="0" baseline="0" dirty="0">
                <a:ln>
                  <a:noFill/>
                </a:ln>
                <a:solidFill>
                  <a:srgbClr val="0A0A0A"/>
                </a:solidFill>
                <a:effectLst/>
                <a:latin typeface="Arial Unicode MS"/>
              </a:rPr>
              <a:t>(...)</a:t>
            </a:r>
            <a:r>
              <a:rPr kumimoji="0" lang="en-US" altLang="en-US" sz="1600" b="0" i="0" u="none" strike="noStrike" cap="none" normalizeH="0" baseline="0" dirty="0">
                <a:ln>
                  <a:noFill/>
                </a:ln>
                <a:solidFill>
                  <a:srgbClr val="0A0A0A"/>
                </a:solidFill>
                <a:effectLst/>
                <a:latin typeface="Google Sans"/>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1. Scalar Function Example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This example creates a function to calculate the age of a person based on their birth date. </a:t>
            </a:r>
            <a:endParaRPr kumimoji="0" lang="en-US" altLang="en-US"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641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993788-EBC5-F1D3-AC49-31003D679549}"/>
              </a:ext>
            </a:extLst>
          </p:cNvPr>
          <p:cNvSpPr txBox="1"/>
          <p:nvPr/>
        </p:nvSpPr>
        <p:spPr>
          <a:xfrm>
            <a:off x="429768" y="209169"/>
            <a:ext cx="7555992" cy="5632311"/>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CREATE</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dbo.CalculateAge</a:t>
            </a:r>
            <a:r>
              <a:rPr lang="en-US" b="0" i="0" dirty="0">
                <a:solidFill>
                  <a:srgbClr val="0A0A0A"/>
                </a:solidFill>
                <a:effectLst/>
                <a:latin typeface="Courier New" panose="02070309020205020404" pitchFamily="49" charset="0"/>
              </a:rPr>
              <a:t> (@DateOfBirth </a:t>
            </a:r>
            <a:r>
              <a:rPr lang="en-US" b="0" i="0" dirty="0">
                <a:solidFill>
                  <a:srgbClr val="9334E6"/>
                </a:solidFill>
                <a:effectLst/>
                <a:latin typeface="Courier New" panose="02070309020205020404" pitchFamily="49" charset="0"/>
              </a:rPr>
              <a:t>DATE</a:t>
            </a:r>
            <a:r>
              <a:rPr lang="en-US" b="0" i="0" dirty="0">
                <a:solidFill>
                  <a:srgbClr val="0A0A0A"/>
                </a:solidFill>
                <a:effectLst/>
                <a:latin typeface="Courier New" panose="02070309020205020404" pitchFamily="49" charset="0"/>
              </a:rPr>
              <a:t>)</a:t>
            </a:r>
          </a:p>
          <a:p>
            <a:pPr algn="l">
              <a:buNone/>
            </a:pPr>
            <a:r>
              <a:rPr lang="en-US" b="0" i="0" dirty="0">
                <a:solidFill>
                  <a:srgbClr val="9334E6"/>
                </a:solidFill>
                <a:effectLst/>
                <a:latin typeface="Courier New" panose="02070309020205020404" pitchFamily="49" charset="0"/>
              </a:rPr>
              <a:t>RETURNS</a:t>
            </a:r>
            <a:r>
              <a:rPr lang="en-US" b="0" i="0" dirty="0">
                <a:solidFill>
                  <a:srgbClr val="0A0A0A"/>
                </a:solidFill>
                <a:effectLst/>
                <a:latin typeface="Courier New" panose="02070309020205020404" pitchFamily="49" charset="0"/>
              </a:rPr>
              <a:t> INT</a:t>
            </a:r>
          </a:p>
          <a:p>
            <a:pPr algn="l">
              <a:buNone/>
            </a:pPr>
            <a:r>
              <a:rPr lang="en-US" b="0" i="0" dirty="0">
                <a:solidFill>
                  <a:srgbClr val="9334E6"/>
                </a:solidFill>
                <a:effectLst/>
                <a:latin typeface="Courier New" panose="02070309020205020404" pitchFamily="49" charset="0"/>
              </a:rPr>
              <a:t>AS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BEGIN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DECLARE</a:t>
            </a:r>
            <a:r>
              <a:rPr lang="en-US" b="0" i="0" dirty="0">
                <a:solidFill>
                  <a:srgbClr val="0A0A0A"/>
                </a:solidFill>
                <a:effectLst/>
                <a:latin typeface="Courier New" panose="02070309020205020404" pitchFamily="49" charset="0"/>
              </a:rPr>
              <a:t> @Age INT;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SET</a:t>
            </a:r>
            <a:r>
              <a:rPr lang="en-US" b="0" i="0" dirty="0">
                <a:solidFill>
                  <a:srgbClr val="0A0A0A"/>
                </a:solidFill>
                <a:effectLst/>
                <a:latin typeface="Courier New" panose="02070309020205020404" pitchFamily="49" charset="0"/>
              </a:rPr>
              <a:t> @Age = DATEDIFF(YEAR, @DateOfBirth, GETDATE());</a:t>
            </a:r>
          </a:p>
          <a:p>
            <a:pPr algn="l">
              <a:buNone/>
            </a:pPr>
            <a:r>
              <a:rPr lang="en-US" b="0" i="0" dirty="0">
                <a:solidFill>
                  <a:srgbClr val="0A0A0A"/>
                </a:solidFill>
                <a:effectLst/>
                <a:latin typeface="Courier New" panose="02070309020205020404" pitchFamily="49" charset="0"/>
              </a:rPr>
              <a:t>    </a:t>
            </a:r>
            <a:r>
              <a:rPr lang="en-US" b="0" i="1" dirty="0">
                <a:solidFill>
                  <a:srgbClr val="80868B"/>
                </a:solidFill>
                <a:effectLst/>
                <a:latin typeface="Courier New" panose="02070309020205020404" pitchFamily="49" charset="0"/>
              </a:rPr>
              <a:t>-- Check if the birthday has occurred this year</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IF</a:t>
            </a:r>
            <a:r>
              <a:rPr lang="en-US" b="0" i="0" dirty="0">
                <a:solidFill>
                  <a:srgbClr val="0A0A0A"/>
                </a:solidFill>
                <a:effectLst/>
                <a:latin typeface="Courier New" panose="02070309020205020404" pitchFamily="49" charset="0"/>
              </a:rPr>
              <a:t> (MONTH(@DateOfBirth) &gt; MONTH(GETDATE()) </a:t>
            </a:r>
            <a:r>
              <a:rPr lang="en-US" b="0" i="0" dirty="0">
                <a:solidFill>
                  <a:srgbClr val="9334E6"/>
                </a:solidFill>
                <a:effectLst/>
                <a:latin typeface="Courier New" panose="02070309020205020404" pitchFamily="49" charset="0"/>
              </a:rPr>
              <a:t>OR</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(MONTH(@DateOfBirth) = MONTH(GETDATE()) </a:t>
            </a:r>
            <a:r>
              <a:rPr lang="en-US" b="0" i="0" dirty="0">
                <a:solidFill>
                  <a:srgbClr val="9334E6"/>
                </a:solidFill>
                <a:effectLst/>
                <a:latin typeface="Courier New" panose="02070309020205020404" pitchFamily="49" charset="0"/>
              </a:rPr>
              <a:t>AND</a:t>
            </a:r>
            <a:r>
              <a:rPr lang="en-US" b="0" i="0" dirty="0">
                <a:solidFill>
                  <a:srgbClr val="0A0A0A"/>
                </a:solidFill>
                <a:effectLst/>
                <a:latin typeface="Courier New" panose="02070309020205020404" pitchFamily="49" charset="0"/>
              </a:rPr>
              <a:t> DAY(@DateOfBirth) &gt; DAY(GETDATE())))</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BEGIN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SET</a:t>
            </a:r>
            <a:r>
              <a:rPr lang="en-US" b="0" i="0" dirty="0">
                <a:solidFill>
                  <a:srgbClr val="0A0A0A"/>
                </a:solidFill>
                <a:effectLst/>
                <a:latin typeface="Courier New" panose="02070309020205020404" pitchFamily="49" charset="0"/>
              </a:rPr>
              <a:t> @Age = @Age -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END</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RETURN</a:t>
            </a:r>
            <a:r>
              <a:rPr lang="en-US" b="0" i="0" dirty="0">
                <a:solidFill>
                  <a:srgbClr val="0A0A0A"/>
                </a:solidFill>
                <a:effectLst/>
                <a:latin typeface="Courier New" panose="02070309020205020404" pitchFamily="49" charset="0"/>
              </a:rPr>
              <a:t> @Age;</a:t>
            </a:r>
          </a:p>
          <a:p>
            <a:pPr algn="l">
              <a:buNone/>
            </a:pPr>
            <a:r>
              <a:rPr lang="en-US" b="0" i="0" dirty="0">
                <a:solidFill>
                  <a:srgbClr val="9334E6"/>
                </a:solidFill>
                <a:effectLst/>
                <a:latin typeface="Courier New" panose="02070309020205020404" pitchFamily="49" charset="0"/>
              </a:rPr>
              <a:t>END</a:t>
            </a:r>
            <a:r>
              <a:rPr lang="en-US" b="0" i="0" dirty="0">
                <a:solidFill>
                  <a:srgbClr val="0A0A0A"/>
                </a:solidFill>
                <a:effectLst/>
                <a:latin typeface="Courier New" panose="02070309020205020404" pitchFamily="49" charset="0"/>
              </a:rPr>
              <a:t>;</a:t>
            </a:r>
            <a:r>
              <a:rPr lang="en-US" b="0" i="0" dirty="0">
                <a:solidFill>
                  <a:srgbClr val="9334E6"/>
                </a:solidFill>
                <a:effectLst/>
                <a:latin typeface="Courier New" panose="02070309020205020404" pitchFamily="49" charset="0"/>
              </a:rPr>
              <a:t> </a:t>
            </a:r>
          </a:p>
          <a:p>
            <a:pPr algn="l">
              <a:buNone/>
            </a:pPr>
            <a:endParaRPr lang="en-US" dirty="0">
              <a:solidFill>
                <a:srgbClr val="9334E6"/>
              </a:solidFill>
              <a:latin typeface="Courier New" panose="02070309020205020404" pitchFamily="49" charset="0"/>
            </a:endParaRPr>
          </a:p>
          <a:p>
            <a:pPr algn="l">
              <a:buNone/>
            </a:pPr>
            <a:endParaRPr lang="en-US" b="0" i="0" dirty="0">
              <a:solidFill>
                <a:srgbClr val="9334E6"/>
              </a:solidFill>
              <a:effectLst/>
              <a:latin typeface="Courier New" panose="02070309020205020404" pitchFamily="49" charset="0"/>
            </a:endParaRPr>
          </a:p>
          <a:p>
            <a:pPr algn="l">
              <a:buNone/>
            </a:pPr>
            <a:endParaRPr lang="en-US" dirty="0">
              <a:solidFill>
                <a:srgbClr val="9334E6"/>
              </a:solidFill>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dbo.CalculateAge</a:t>
            </a:r>
            <a:r>
              <a:rPr lang="en-US" b="0" i="0" dirty="0">
                <a:solidFill>
                  <a:srgbClr val="0A0A0A"/>
                </a:solidFill>
                <a:effectLst/>
                <a:latin typeface="Courier New" panose="02070309020205020404" pitchFamily="49" charset="0"/>
              </a:rPr>
              <a:t>(</a:t>
            </a:r>
            <a:r>
              <a:rPr lang="en-US" b="0" i="0" dirty="0">
                <a:solidFill>
                  <a:srgbClr val="188038"/>
                </a:solidFill>
                <a:effectLst/>
                <a:latin typeface="Courier New" panose="02070309020205020404" pitchFamily="49" charset="0"/>
              </a:rPr>
              <a:t>'1990-01-15'</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PersonAge</a:t>
            </a:r>
            <a:r>
              <a:rPr lang="en-US"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2896195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980B5-D739-BBA7-3E86-0C965272CB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0F6EC6C-4998-D8A9-1AC0-B656036E0A66}"/>
              </a:ext>
            </a:extLst>
          </p:cNvPr>
          <p:cNvSpPr txBox="1"/>
          <p:nvPr/>
        </p:nvSpPr>
        <p:spPr>
          <a:xfrm>
            <a:off x="539496" y="283292"/>
            <a:ext cx="8994648" cy="4524315"/>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CREATE</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 (@StandardCost MONEY)</a:t>
            </a:r>
          </a:p>
          <a:p>
            <a:pPr algn="l">
              <a:buNone/>
            </a:pPr>
            <a:r>
              <a:rPr lang="en-US" b="0" i="0" dirty="0">
                <a:solidFill>
                  <a:srgbClr val="9334E6"/>
                </a:solidFill>
                <a:effectLst/>
                <a:latin typeface="Courier New" panose="02070309020205020404" pitchFamily="49" charset="0"/>
              </a:rPr>
              <a:t>RETURNS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TABLE</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AS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RETURN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ProductID</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Name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ListPrice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StandardCost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Production.Product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WHERE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StandardCost</a:t>
            </a:r>
            <a:r>
              <a:rPr lang="en-US" b="0" i="0" dirty="0">
                <a:solidFill>
                  <a:srgbClr val="0A0A0A"/>
                </a:solidFill>
                <a:effectLst/>
                <a:latin typeface="Courier New" panose="02070309020205020404" pitchFamily="49" charset="0"/>
              </a:rPr>
              <a:t> &gt; @StandardCost</a:t>
            </a:r>
          </a:p>
          <a:p>
            <a:pPr algn="l">
              <a:buNone/>
            </a:pPr>
            <a:r>
              <a:rPr lang="en-US" b="0" i="0" dirty="0">
                <a:solidFill>
                  <a:srgbClr val="0A0A0A"/>
                </a:solidFill>
                <a:effectLst/>
                <a:latin typeface="Courier New" panose="02070309020205020404" pitchFamily="49" charset="0"/>
              </a:rPr>
              <a:t>);</a:t>
            </a:r>
          </a:p>
        </p:txBody>
      </p:sp>
      <p:sp>
        <p:nvSpPr>
          <p:cNvPr id="5" name="TextBox 4">
            <a:extLst>
              <a:ext uri="{FF2B5EF4-FFF2-40B4-BE49-F238E27FC236}">
                <a16:creationId xmlns:a16="http://schemas.microsoft.com/office/drawing/2014/main" id="{AECEDAA6-D3CB-7C61-ACCA-527E8C0271E4}"/>
              </a:ext>
            </a:extLst>
          </p:cNvPr>
          <p:cNvSpPr txBox="1"/>
          <p:nvPr/>
        </p:nvSpPr>
        <p:spPr>
          <a:xfrm>
            <a:off x="637032" y="4807607"/>
            <a:ext cx="8555736" cy="1754326"/>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a:t>
            </a:r>
            <a:r>
              <a:rPr lang="en-US" b="0" i="0" dirty="0">
                <a:solidFill>
                  <a:srgbClr val="B45908"/>
                </a:solidFill>
                <a:effectLst/>
                <a:latin typeface="Courier New" panose="02070309020205020404" pitchFamily="49" charset="0"/>
              </a:rPr>
              <a:t>500</a:t>
            </a:r>
            <a:r>
              <a:rPr lang="en-US" b="0" i="0" dirty="0">
                <a:solidFill>
                  <a:srgbClr val="0A0A0A"/>
                </a:solidFill>
                <a:effectLst/>
                <a:latin typeface="Courier New" panose="02070309020205020404" pitchFamily="49" charset="0"/>
              </a:rPr>
              <a:t>);</a:t>
            </a:r>
          </a:p>
          <a:p>
            <a:pPr algn="l">
              <a:buNone/>
            </a:pPr>
            <a:r>
              <a:rPr lang="en-US" b="0" i="1" dirty="0">
                <a:solidFill>
                  <a:srgbClr val="80868B"/>
                </a:solidFill>
                <a:effectLst/>
                <a:latin typeface="Courier New" panose="02070309020205020404" pitchFamily="49" charset="0"/>
              </a:rPr>
              <a:t>-- Can also be used in a JOIN</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P.Name</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P.ListPrice</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F.StandardCost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Production.Product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P</a:t>
            </a:r>
          </a:p>
          <a:p>
            <a:pPr algn="l">
              <a:buNone/>
            </a:pPr>
            <a:r>
              <a:rPr lang="en-US" b="0" i="0" dirty="0">
                <a:solidFill>
                  <a:srgbClr val="9334E6"/>
                </a:solidFill>
                <a:effectLst/>
                <a:latin typeface="Courier New" panose="02070309020205020404" pitchFamily="49" charset="0"/>
              </a:rPr>
              <a:t>INNER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JOIN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a:t>
            </a:r>
            <a:r>
              <a:rPr lang="en-US" b="0" i="0" dirty="0">
                <a:solidFill>
                  <a:srgbClr val="B45908"/>
                </a:solidFill>
                <a:effectLst/>
                <a:latin typeface="Courier New" panose="02070309020205020404" pitchFamily="49" charset="0"/>
              </a:rPr>
              <a:t>500</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F</a:t>
            </a:r>
          </a:p>
          <a:p>
            <a:pPr algn="l">
              <a:buNone/>
            </a:pPr>
            <a:r>
              <a:rPr lang="en-US" b="0" i="0" dirty="0">
                <a:solidFill>
                  <a:srgbClr val="9334E6"/>
                </a:solidFill>
                <a:effectLst/>
                <a:latin typeface="Courier New" panose="02070309020205020404" pitchFamily="49" charset="0"/>
              </a:rPr>
              <a:t>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P.ProductID</a:t>
            </a:r>
            <a:r>
              <a:rPr lang="en-US" b="0" i="0" dirty="0">
                <a:solidFill>
                  <a:srgbClr val="0A0A0A"/>
                </a:solidFill>
                <a:effectLst/>
                <a:latin typeface="Courier New" panose="02070309020205020404" pitchFamily="49" charset="0"/>
              </a:rPr>
              <a:t> = </a:t>
            </a:r>
            <a:r>
              <a:rPr lang="en-US" b="0" i="0" dirty="0" err="1">
                <a:solidFill>
                  <a:srgbClr val="0A0A0A"/>
                </a:solidFill>
                <a:effectLst/>
                <a:latin typeface="Courier New" panose="02070309020205020404" pitchFamily="49" charset="0"/>
              </a:rPr>
              <a:t>F.ProductID</a:t>
            </a:r>
            <a:r>
              <a:rPr lang="en-US"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4066495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F4734-C1A0-211C-519C-3E66DD6585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47021B-1012-CCED-A8DA-EF64ADB5E01B}"/>
              </a:ext>
            </a:extLst>
          </p:cNvPr>
          <p:cNvSpPr txBox="1"/>
          <p:nvPr/>
        </p:nvSpPr>
        <p:spPr>
          <a:xfrm>
            <a:off x="833120" y="711200"/>
            <a:ext cx="1103187" cy="369332"/>
          </a:xfrm>
          <a:prstGeom prst="rect">
            <a:avLst/>
          </a:prstGeom>
          <a:noFill/>
        </p:spPr>
        <p:txBody>
          <a:bodyPr wrap="none" rtlCol="0">
            <a:spAutoFit/>
          </a:bodyPr>
          <a:lstStyle/>
          <a:p>
            <a:r>
              <a:rPr lang="en-US" dirty="0"/>
              <a:t>Module 5</a:t>
            </a:r>
          </a:p>
        </p:txBody>
      </p:sp>
    </p:spTree>
    <p:extLst>
      <p:ext uri="{BB962C8B-B14F-4D97-AF65-F5344CB8AC3E}">
        <p14:creationId xmlns:p14="http://schemas.microsoft.com/office/powerpoint/2010/main" val="4268402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5F5-03AA-D92D-60A8-B08A3E4A0C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F0A7977-DA67-E1B2-876A-5361B46AD3E8}"/>
              </a:ext>
            </a:extLst>
          </p:cNvPr>
          <p:cNvPicPr>
            <a:picLocks noChangeAspect="1"/>
          </p:cNvPicPr>
          <p:nvPr/>
        </p:nvPicPr>
        <p:blipFill>
          <a:blip r:embed="rId2"/>
          <a:stretch>
            <a:fillRect/>
          </a:stretch>
        </p:blipFill>
        <p:spPr>
          <a:xfrm>
            <a:off x="146304" y="150510"/>
            <a:ext cx="5703407" cy="3124775"/>
          </a:xfrm>
          <a:prstGeom prst="rect">
            <a:avLst/>
          </a:prstGeom>
        </p:spPr>
      </p:pic>
      <p:pic>
        <p:nvPicPr>
          <p:cNvPr id="5" name="Picture 4">
            <a:extLst>
              <a:ext uri="{FF2B5EF4-FFF2-40B4-BE49-F238E27FC236}">
                <a16:creationId xmlns:a16="http://schemas.microsoft.com/office/drawing/2014/main" id="{6CD18B86-A7A6-F46E-CBCF-57A17366EBD7}"/>
              </a:ext>
            </a:extLst>
          </p:cNvPr>
          <p:cNvPicPr>
            <a:picLocks noChangeAspect="1"/>
          </p:cNvPicPr>
          <p:nvPr/>
        </p:nvPicPr>
        <p:blipFill>
          <a:blip r:embed="rId3"/>
          <a:stretch>
            <a:fillRect/>
          </a:stretch>
        </p:blipFill>
        <p:spPr>
          <a:xfrm>
            <a:off x="4526927" y="3582716"/>
            <a:ext cx="4984432" cy="2889726"/>
          </a:xfrm>
          <a:prstGeom prst="rect">
            <a:avLst/>
          </a:prstGeom>
        </p:spPr>
      </p:pic>
    </p:spTree>
    <p:extLst>
      <p:ext uri="{BB962C8B-B14F-4D97-AF65-F5344CB8AC3E}">
        <p14:creationId xmlns:p14="http://schemas.microsoft.com/office/powerpoint/2010/main" val="4077645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C352EC-B35F-A897-DD16-ED1C34B0BC8F}"/>
              </a:ext>
            </a:extLst>
          </p:cNvPr>
          <p:cNvSpPr txBox="1"/>
          <p:nvPr/>
        </p:nvSpPr>
        <p:spPr>
          <a:xfrm>
            <a:off x="246888" y="116485"/>
            <a:ext cx="4956048" cy="1754326"/>
          </a:xfrm>
          <a:prstGeom prst="rect">
            <a:avLst/>
          </a:prstGeom>
          <a:noFill/>
        </p:spPr>
        <p:txBody>
          <a:bodyPr wrap="square">
            <a:spAutoFit/>
          </a:bodyPr>
          <a:lstStyle/>
          <a:p>
            <a:r>
              <a:rPr lang="en-US" dirty="0"/>
              <a:t>The </a:t>
            </a:r>
            <a:r>
              <a:rPr lang="en-US" b="0" i="0" dirty="0">
                <a:solidFill>
                  <a:srgbClr val="0A0A0A"/>
                </a:solidFill>
                <a:effectLst/>
                <a:latin typeface="Courier New" panose="02070309020205020404" pitchFamily="49" charset="0"/>
              </a:rPr>
              <a:t>PIVOT</a:t>
            </a:r>
            <a:r>
              <a:rPr lang="en-US" b="0" i="0" dirty="0">
                <a:solidFill>
                  <a:srgbClr val="0A0A0A"/>
                </a:solidFill>
                <a:effectLst/>
                <a:latin typeface="Google Sans"/>
              </a:rPr>
              <a:t> operator in SQL is </a:t>
            </a:r>
            <a:r>
              <a:rPr lang="en-US" dirty="0"/>
              <a:t>a relational operation used to </a:t>
            </a:r>
            <a:r>
              <a:rPr lang="en-US" b="1" dirty="0">
                <a:effectLst/>
              </a:rPr>
              <a:t>transform unique row values from one column into multiple columns</a:t>
            </a:r>
            <a:r>
              <a:rPr lang="en-US" dirty="0"/>
              <a:t> in the result set</a:t>
            </a:r>
            <a:r>
              <a:rPr lang="en-US" b="0" i="0" dirty="0">
                <a:solidFill>
                  <a:srgbClr val="0A0A0A"/>
                </a:solidFill>
                <a:effectLst/>
                <a:latin typeface="Google Sans"/>
              </a:rPr>
              <a:t>. This is commonly used for data summarization, creating cross-tabulation reports, and improving data readability and analysis</a:t>
            </a:r>
            <a:endParaRPr lang="en-US" dirty="0"/>
          </a:p>
        </p:txBody>
      </p:sp>
      <p:sp>
        <p:nvSpPr>
          <p:cNvPr id="6" name="Rectangle 1">
            <a:extLst>
              <a:ext uri="{FF2B5EF4-FFF2-40B4-BE49-F238E27FC236}">
                <a16:creationId xmlns:a16="http://schemas.microsoft.com/office/drawing/2014/main" id="{B1C75D62-6639-8EDF-6401-DFD1AEF57537}"/>
              </a:ext>
            </a:extLst>
          </p:cNvPr>
          <p:cNvSpPr>
            <a:spLocks noChangeArrowheads="1"/>
          </p:cNvSpPr>
          <p:nvPr/>
        </p:nvSpPr>
        <p:spPr bwMode="auto">
          <a:xfrm>
            <a:off x="381000" y="2174034"/>
            <a:ext cx="4821936"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How PIVOT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a:t>
            </a:r>
            <a:r>
              <a:rPr kumimoji="0" lang="en-US" altLang="en-US" sz="1000" b="0" i="0" u="none" strike="noStrike" cap="none" normalizeH="0" baseline="0" dirty="0">
                <a:ln>
                  <a:noFill/>
                </a:ln>
                <a:solidFill>
                  <a:srgbClr val="0A0A0A"/>
                </a:solidFill>
                <a:effectLst/>
                <a:latin typeface="Arial Unicode MS"/>
              </a:rPr>
              <a:t>PIVOT</a:t>
            </a:r>
            <a:r>
              <a:rPr kumimoji="0" lang="en-US" altLang="en-US" sz="1200" b="0" i="0" u="none" strike="noStrike" cap="none" normalizeH="0" baseline="0" dirty="0">
                <a:ln>
                  <a:noFill/>
                </a:ln>
                <a:solidFill>
                  <a:srgbClr val="0A0A0A"/>
                </a:solidFill>
                <a:effectLst/>
                <a:latin typeface="Google Sans"/>
              </a:rPr>
              <a:t> operation typically involves three main elements: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0A0A0A"/>
                </a:solidFill>
                <a:effectLst/>
                <a:latin typeface="Google Sans"/>
              </a:rPr>
              <a:t>A source query/subquery</a:t>
            </a:r>
            <a:r>
              <a:rPr kumimoji="0" lang="en-US" altLang="en-US" sz="1200" b="0" i="0" u="none" strike="noStrike" cap="none" normalizeH="0" baseline="0" dirty="0">
                <a:ln>
                  <a:noFill/>
                </a:ln>
                <a:solidFill>
                  <a:srgbClr val="0A0A0A"/>
                </a:solidFill>
                <a:effectLst/>
                <a:latin typeface="Google Sans"/>
              </a:rPr>
              <a:t> that provides the raw data.</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0A0A0A"/>
                </a:solidFill>
                <a:effectLst/>
                <a:latin typeface="Google Sans"/>
              </a:rPr>
              <a:t>An aggregate function</a:t>
            </a:r>
            <a:r>
              <a:rPr kumimoji="0" lang="en-US" altLang="en-US" sz="1200" b="0" i="0" u="none" strike="noStrike" cap="none" normalizeH="0" baseline="0" dirty="0">
                <a:ln>
                  <a:noFill/>
                </a:ln>
                <a:solidFill>
                  <a:srgbClr val="0A0A0A"/>
                </a:solidFill>
                <a:effectLst/>
                <a:latin typeface="Google Sans"/>
              </a:rPr>
              <a:t> (like </a:t>
            </a:r>
            <a:r>
              <a:rPr kumimoji="0" lang="en-US" altLang="en-US" sz="1000" b="0" i="0" u="none" strike="noStrike" cap="none" normalizeH="0" baseline="0" dirty="0">
                <a:ln>
                  <a:noFill/>
                </a:ln>
                <a:solidFill>
                  <a:srgbClr val="0A0A0A"/>
                </a:solidFill>
                <a:effectLst/>
                <a:latin typeface="Arial Unicode MS"/>
              </a:rPr>
              <a:t>SUM</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COUNT</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AVG</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MIN</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MAX</a:t>
            </a:r>
            <a:r>
              <a:rPr kumimoji="0" lang="en-US" altLang="en-US" sz="1200" b="0" i="0" u="none" strike="noStrike" cap="none" normalizeH="0" baseline="0" dirty="0">
                <a:ln>
                  <a:noFill/>
                </a:ln>
                <a:solidFill>
                  <a:srgbClr val="0A0A0A"/>
                </a:solidFill>
                <a:effectLst/>
                <a:latin typeface="Google Sans"/>
              </a:rPr>
              <a:t>) that defines how the multiple rows should be combined for each new column and grouping.</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0A0A0A"/>
                </a:solidFill>
                <a:effectLst/>
                <a:latin typeface="Google Sans"/>
              </a:rPr>
              <a:t>The column</a:t>
            </a:r>
            <a:r>
              <a:rPr kumimoji="0" lang="en-US" altLang="en-US" sz="1200" b="0" i="0" u="none" strike="noStrike" cap="none" normalizeH="0" baseline="0" dirty="0">
                <a:ln>
                  <a:noFill/>
                </a:ln>
                <a:solidFill>
                  <a:srgbClr val="0A0A0A"/>
                </a:solidFill>
                <a:effectLst/>
                <a:latin typeface="Google Sans"/>
              </a:rPr>
              <a:t> whose unique values will become the new column headers.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operation effectively groups the data based on non-pivoted columns and performs the specified aggregation for the intersection of the grouping columns and the new pivoted columns.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C485380-2E1A-B4B4-3108-608D31A06D76}"/>
              </a:ext>
            </a:extLst>
          </p:cNvPr>
          <p:cNvSpPr txBox="1"/>
          <p:nvPr/>
        </p:nvSpPr>
        <p:spPr>
          <a:xfrm>
            <a:off x="5407152" y="624315"/>
            <a:ext cx="4117848" cy="4247317"/>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&lt;non-pivoted </a:t>
            </a:r>
            <a:r>
              <a:rPr lang="en-US" b="0" i="0" dirty="0">
                <a:solidFill>
                  <a:srgbClr val="9334E6"/>
                </a:solidFill>
                <a:effectLst/>
                <a:latin typeface="Courier New" panose="02070309020205020404" pitchFamily="49" charset="0"/>
              </a:rPr>
              <a:t>columns</a:t>
            </a:r>
            <a:r>
              <a:rPr lang="en-US" b="0" i="0" dirty="0">
                <a:solidFill>
                  <a:srgbClr val="0A0A0A"/>
                </a:solidFill>
                <a:effectLst/>
                <a:latin typeface="Courier New" panose="02070309020205020404" pitchFamily="49" charset="0"/>
              </a:rPr>
              <a:t>&gt;, [pivoted </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 [pivoted </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B45908"/>
                </a:solidFill>
                <a:effectLst/>
                <a:latin typeface="Courier New" panose="02070309020205020404" pitchFamily="49" charset="0"/>
              </a:rPr>
              <a:t>2</a:t>
            </a:r>
            <a:r>
              <a:rPr lang="en-US" b="0" i="0" dirty="0">
                <a:solidFill>
                  <a:srgbClr val="0A0A0A"/>
                </a:solidFill>
                <a:effectLst/>
                <a:latin typeface="Courier New" panose="02070309020205020404" pitchFamily="49" charset="0"/>
              </a:rPr>
              <a:t>], ...</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(&lt;</a:t>
            </a:r>
            <a:r>
              <a:rPr lang="en-US" b="0" i="0" dirty="0">
                <a:solidFill>
                  <a:srgbClr val="9334E6"/>
                </a:solidFill>
                <a:effectLst/>
                <a:latin typeface="Courier New" panose="02070309020205020404" pitchFamily="49" charset="0"/>
              </a:rPr>
              <a:t>source</a:t>
            </a:r>
            <a:r>
              <a:rPr lang="en-US" b="0" i="0" dirty="0">
                <a:solidFill>
                  <a:srgbClr val="0A0A0A"/>
                </a:solidFill>
                <a:effectLst/>
                <a:latin typeface="Courier New" panose="02070309020205020404" pitchFamily="49" charset="0"/>
              </a:rPr>
              <a:t> query&gt;)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SourceTable</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PIVOT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&lt;Aggregation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&gt;(&lt;</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to</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aggregate</a:t>
            </a:r>
            <a:r>
              <a:rPr lang="en-US" b="0" i="0" dirty="0">
                <a:solidFill>
                  <a:srgbClr val="0A0A0A"/>
                </a:solidFill>
                <a:effectLst/>
                <a:latin typeface="Courier New" panose="02070309020205020404" pitchFamily="49" charset="0"/>
              </a:rPr>
              <a:t>&gt;)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FOR</a:t>
            </a:r>
            <a:r>
              <a:rPr lang="en-US" b="0" i="0" dirty="0">
                <a:solidFill>
                  <a:srgbClr val="0A0A0A"/>
                </a:solidFill>
                <a:effectLst/>
                <a:latin typeface="Courier New" panose="02070309020205020404" pitchFamily="49" charset="0"/>
              </a:rPr>
              <a:t> &lt;</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with</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values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to</a:t>
            </a:r>
            <a:r>
              <a:rPr lang="en-US" b="0" i="0" dirty="0">
                <a:solidFill>
                  <a:srgbClr val="0A0A0A"/>
                </a:solidFill>
                <a:effectLst/>
                <a:latin typeface="Courier New" panose="02070309020205020404" pitchFamily="49" charset="0"/>
              </a:rPr>
              <a:t> become headers&gt;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IN</a:t>
            </a:r>
            <a:r>
              <a:rPr lang="en-US" b="0" i="0" dirty="0">
                <a:solidFill>
                  <a:srgbClr val="0A0A0A"/>
                </a:solidFill>
                <a:effectLst/>
                <a:latin typeface="Courier New" panose="02070309020205020404" pitchFamily="49" charset="0"/>
              </a:rPr>
              <a:t> ([value1], [value2], [value3], ...)</a:t>
            </a:r>
          </a:p>
          <a:p>
            <a:pPr algn="l">
              <a:buNone/>
            </a:pP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PivotTable;</a:t>
            </a:r>
          </a:p>
        </p:txBody>
      </p:sp>
    </p:spTree>
    <p:extLst>
      <p:ext uri="{BB962C8B-B14F-4D97-AF65-F5344CB8AC3E}">
        <p14:creationId xmlns:p14="http://schemas.microsoft.com/office/powerpoint/2010/main" val="709508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70D6AF-EDC3-82E1-5162-1B5D5287FFDA}"/>
              </a:ext>
            </a:extLst>
          </p:cNvPr>
          <p:cNvSpPr txBox="1"/>
          <p:nvPr/>
        </p:nvSpPr>
        <p:spPr>
          <a:xfrm>
            <a:off x="185928" y="199953"/>
            <a:ext cx="5690616" cy="2932854"/>
          </a:xfrm>
          <a:prstGeom prst="rect">
            <a:avLst/>
          </a:prstGeom>
          <a:noFill/>
        </p:spPr>
        <p:txBody>
          <a:bodyPr wrap="square">
            <a:spAutoFit/>
          </a:bodyPr>
          <a:lstStyle/>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&lt;</a:t>
            </a:r>
            <a:r>
              <a:rPr lang="en-US" b="0" dirty="0">
                <a:solidFill>
                  <a:srgbClr val="0F1115"/>
                </a:solidFill>
                <a:effectLst/>
                <a:latin typeface="Menlo"/>
              </a:rPr>
              <a:t>non</a:t>
            </a:r>
            <a:r>
              <a:rPr lang="en-US" b="0" dirty="0">
                <a:solidFill>
                  <a:srgbClr val="4078F2"/>
                </a:solidFill>
                <a:effectLst/>
                <a:latin typeface="Menlo"/>
              </a:rPr>
              <a:t>-</a:t>
            </a:r>
            <a:r>
              <a:rPr lang="en-US" b="0" dirty="0">
                <a:solidFill>
                  <a:srgbClr val="0F1115"/>
                </a:solidFill>
                <a:effectLst/>
                <a:latin typeface="Menlo"/>
              </a:rPr>
              <a:t>pivoted </a:t>
            </a:r>
            <a:r>
              <a:rPr lang="en-US" b="0" dirty="0">
                <a:solidFill>
                  <a:srgbClr val="A626A4"/>
                </a:solidFill>
                <a:effectLst/>
                <a:latin typeface="Menlo"/>
              </a:rPr>
              <a:t>columns</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first_pivoted_column_value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column_name</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second_pivoted_column_value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column_name</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&lt;</a:t>
            </a:r>
            <a:r>
              <a:rPr lang="en-US" b="0" dirty="0">
                <a:solidFill>
                  <a:srgbClr val="A626A4"/>
                </a:solidFill>
                <a:effectLst/>
                <a:latin typeface="Menlo"/>
              </a:rPr>
              <a:t>columns</a:t>
            </a: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pivoting</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source_table</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PIVOT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aggregate_function</a:t>
            </a:r>
            <a:r>
              <a:rPr lang="en-US" b="0" dirty="0">
                <a:solidFill>
                  <a:srgbClr val="4078F2"/>
                </a:solidFill>
                <a:effectLst/>
                <a:latin typeface="Menlo"/>
              </a:rPr>
              <a:t>&gt;</a:t>
            </a:r>
            <a:r>
              <a:rPr lang="en-US" b="0" dirty="0">
                <a:solidFill>
                  <a:srgbClr val="383A42"/>
                </a:solidFill>
                <a:effectLst/>
                <a:latin typeface="Menlo"/>
              </a:rPr>
              <a:t>(</a:t>
            </a:r>
            <a:r>
              <a:rPr lang="en-US" b="0" dirty="0">
                <a:solidFill>
                  <a:srgbClr val="4078F2"/>
                </a:solidFill>
                <a:effectLst/>
                <a:latin typeface="Menlo"/>
              </a:rPr>
              <a:t>&lt;</a:t>
            </a:r>
            <a:r>
              <a:rPr lang="en-US" b="0" dirty="0" err="1">
                <a:solidFill>
                  <a:srgbClr val="0F1115"/>
                </a:solidFill>
                <a:effectLst/>
                <a:latin typeface="Menlo"/>
              </a:rPr>
              <a:t>aggregate_column</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column_to_pivot</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IN</a:t>
            </a: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first_pivoted_value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second_pivoted_value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PivotTable</a:t>
            </a:r>
            <a:r>
              <a:rPr lang="en-US" b="0" dirty="0">
                <a:solidFill>
                  <a:srgbClr val="383A42"/>
                </a:solidFill>
                <a:effectLst/>
                <a:latin typeface="Menlo"/>
              </a:rPr>
              <a:t>;</a:t>
            </a:r>
            <a:endParaRPr lang="en-US" b="0" dirty="0">
              <a:solidFill>
                <a:srgbClr val="0F1115"/>
              </a:solidFill>
              <a:effectLst/>
              <a:latin typeface="Menlo"/>
            </a:endParaRPr>
          </a:p>
        </p:txBody>
      </p:sp>
      <p:sp>
        <p:nvSpPr>
          <p:cNvPr id="7" name="TextBox 6">
            <a:extLst>
              <a:ext uri="{FF2B5EF4-FFF2-40B4-BE49-F238E27FC236}">
                <a16:creationId xmlns:a16="http://schemas.microsoft.com/office/drawing/2014/main" id="{4C92AC87-904C-B2E5-2A2C-BB5625DBB5BB}"/>
              </a:ext>
            </a:extLst>
          </p:cNvPr>
          <p:cNvSpPr txBox="1"/>
          <p:nvPr/>
        </p:nvSpPr>
        <p:spPr>
          <a:xfrm>
            <a:off x="185928" y="1545109"/>
            <a:ext cx="4956048" cy="5112938"/>
          </a:xfrm>
          <a:prstGeom prst="rect">
            <a:avLst/>
          </a:prstGeom>
          <a:noFill/>
        </p:spPr>
        <p:txBody>
          <a:bodyPr wrap="square">
            <a:spAutoFit/>
          </a:bodyPr>
          <a:lstStyle/>
          <a:p>
            <a:pPr algn="l" latinLnBrk="1">
              <a:lnSpc>
                <a:spcPts val="1650"/>
              </a:lnSpc>
              <a:buNone/>
            </a:pPr>
            <a:r>
              <a:rPr lang="en-US" b="0" i="1">
                <a:solidFill>
                  <a:srgbClr val="A0A1A7"/>
                </a:solidFill>
                <a:effectLst/>
                <a:latin typeface="Menlo"/>
              </a:rPr>
              <a:t>-- Sample data</a:t>
            </a: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CREATE</a:t>
            </a:r>
            <a:r>
              <a:rPr lang="en-US" b="0">
                <a:solidFill>
                  <a:srgbClr val="0F1115"/>
                </a:solidFill>
                <a:effectLst/>
                <a:latin typeface="Menlo"/>
              </a:rPr>
              <a:t> </a:t>
            </a:r>
            <a:r>
              <a:rPr lang="en-US" b="0">
                <a:solidFill>
                  <a:srgbClr val="A626A4"/>
                </a:solidFill>
                <a:effectLst/>
                <a:latin typeface="Menlo"/>
              </a:rPr>
              <a:t>TABLE</a:t>
            </a:r>
            <a:r>
              <a:rPr lang="en-US" b="0">
                <a:solidFill>
                  <a:srgbClr val="0F1115"/>
                </a:solidFill>
                <a:effectLst/>
                <a:latin typeface="Menlo"/>
              </a:rPr>
              <a:t> </a:t>
            </a:r>
            <a:r>
              <a:rPr lang="en-US" b="0" i="1">
                <a:solidFill>
                  <a:srgbClr val="A0A1A7"/>
                </a:solidFill>
                <a:effectLst/>
                <a:latin typeface="Menlo"/>
              </a:rPr>
              <a:t>#Sales (</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Product </a:t>
            </a:r>
            <a:r>
              <a:rPr lang="en-US" b="0">
                <a:solidFill>
                  <a:srgbClr val="A626A4"/>
                </a:solidFill>
                <a:effectLst/>
                <a:latin typeface="Menlo"/>
              </a:rPr>
              <a:t>VARCHAR</a:t>
            </a:r>
            <a:r>
              <a:rPr lang="en-US" b="0">
                <a:solidFill>
                  <a:srgbClr val="383A42"/>
                </a:solidFill>
                <a:effectLst/>
                <a:latin typeface="Menlo"/>
              </a:rPr>
              <a:t>(</a:t>
            </a:r>
            <a:r>
              <a:rPr lang="en-US" b="0">
                <a:solidFill>
                  <a:srgbClr val="B76B01"/>
                </a:solidFill>
                <a:effectLst/>
                <a:latin typeface="Menlo"/>
              </a:rPr>
              <a:t>50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Quarter </a:t>
            </a:r>
            <a:r>
              <a:rPr lang="en-US" b="0">
                <a:solidFill>
                  <a:srgbClr val="A626A4"/>
                </a:solidFill>
                <a:effectLst/>
                <a:latin typeface="Menlo"/>
              </a:rPr>
              <a:t>VARCHAR</a:t>
            </a:r>
            <a:r>
              <a:rPr lang="en-US" b="0">
                <a:solidFill>
                  <a:srgbClr val="383A42"/>
                </a:solidFill>
                <a:effectLst/>
                <a:latin typeface="Menlo"/>
              </a:rPr>
              <a:t>(</a:t>
            </a:r>
            <a:r>
              <a:rPr lang="en-US" b="0">
                <a:solidFill>
                  <a:srgbClr val="B76B01"/>
                </a:solidFill>
                <a:effectLst/>
                <a:latin typeface="Menlo"/>
              </a:rPr>
              <a:t>10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SalesAmount </a:t>
            </a:r>
            <a:r>
              <a:rPr lang="en-US" b="0">
                <a:solidFill>
                  <a:srgbClr val="A626A4"/>
                </a:solidFill>
                <a:effectLst/>
                <a:latin typeface="Menlo"/>
              </a:rPr>
              <a:t>DECIMAL</a:t>
            </a:r>
            <a:r>
              <a:rPr lang="en-US" b="0">
                <a:solidFill>
                  <a:srgbClr val="383A42"/>
                </a:solidFill>
                <a:effectLst/>
                <a:latin typeface="Menlo"/>
              </a:rPr>
              <a:t>(</a:t>
            </a:r>
            <a:r>
              <a:rPr lang="en-US" b="0">
                <a:solidFill>
                  <a:srgbClr val="B76B01"/>
                </a:solidFill>
                <a:effectLst/>
                <a:latin typeface="Menlo"/>
              </a:rPr>
              <a:t>10</a:t>
            </a:r>
            <a:r>
              <a:rPr lang="en-US" b="0">
                <a:solidFill>
                  <a:srgbClr val="383A42"/>
                </a:solidFill>
                <a:effectLst/>
                <a:latin typeface="Menlo"/>
              </a:rPr>
              <a:t>,</a:t>
            </a:r>
            <a:r>
              <a:rPr lang="en-US" b="0">
                <a:solidFill>
                  <a:srgbClr val="B76B01"/>
                </a:solidFill>
                <a:effectLst/>
                <a:latin typeface="Menlo"/>
              </a:rPr>
              <a:t>2</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INSERT</a:t>
            </a:r>
            <a:r>
              <a:rPr lang="en-US" b="0">
                <a:solidFill>
                  <a:srgbClr val="0F1115"/>
                </a:solidFill>
                <a:effectLst/>
                <a:latin typeface="Menlo"/>
              </a:rPr>
              <a:t> </a:t>
            </a:r>
            <a:r>
              <a:rPr lang="en-US" b="0">
                <a:solidFill>
                  <a:srgbClr val="A626A4"/>
                </a:solidFill>
                <a:effectLst/>
                <a:latin typeface="Menlo"/>
              </a:rPr>
              <a:t>INTO</a:t>
            </a:r>
            <a:r>
              <a:rPr lang="en-US" b="0">
                <a:solidFill>
                  <a:srgbClr val="0F1115"/>
                </a:solidFill>
                <a:effectLst/>
                <a:latin typeface="Menlo"/>
              </a:rPr>
              <a:t> </a:t>
            </a:r>
            <a:r>
              <a:rPr lang="en-US" b="0" i="1">
                <a:solidFill>
                  <a:srgbClr val="A0A1A7"/>
                </a:solidFill>
                <a:effectLst/>
                <a:latin typeface="Menlo"/>
              </a:rPr>
              <a:t>#Sales VALUES</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15000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18000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16500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21000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5000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5500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4800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6000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7000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7200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6800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8000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endParaRPr lang="en-US" b="0">
              <a:solidFill>
                <a:srgbClr val="0F1115"/>
              </a:solidFill>
              <a:effectLst/>
              <a:latin typeface="Menlo"/>
            </a:endParaRPr>
          </a:p>
          <a:p>
            <a:pPr algn="l" latinLnBrk="1">
              <a:lnSpc>
                <a:spcPts val="1650"/>
              </a:lnSpc>
              <a:buNone/>
            </a:pPr>
            <a:r>
              <a:rPr lang="en-US" b="0" i="1">
                <a:solidFill>
                  <a:srgbClr val="A0A1A7"/>
                </a:solidFill>
                <a:effectLst/>
                <a:latin typeface="Menlo"/>
              </a:rPr>
              <a:t>-- Original data format (rows)</a:t>
            </a: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SELECT</a:t>
            </a:r>
            <a:r>
              <a:rPr lang="en-US" b="0">
                <a:solidFill>
                  <a:srgbClr val="0F1115"/>
                </a:solidFill>
                <a:effectLst/>
                <a:latin typeface="Menlo"/>
              </a:rPr>
              <a:t> </a:t>
            </a:r>
            <a:r>
              <a:rPr lang="en-US" b="0">
                <a:solidFill>
                  <a:srgbClr val="4078F2"/>
                </a:solidFill>
                <a:effectLst/>
                <a:latin typeface="Menlo"/>
              </a:rPr>
              <a:t>*</a:t>
            </a:r>
            <a:r>
              <a:rPr lang="en-US" b="0">
                <a:solidFill>
                  <a:srgbClr val="0F1115"/>
                </a:solidFill>
                <a:effectLst/>
                <a:latin typeface="Menlo"/>
              </a:rPr>
              <a:t> </a:t>
            </a:r>
            <a:r>
              <a:rPr lang="en-US" b="0">
                <a:solidFill>
                  <a:srgbClr val="A626A4"/>
                </a:solidFill>
                <a:effectLst/>
                <a:latin typeface="Menlo"/>
              </a:rPr>
              <a:t>FROM</a:t>
            </a:r>
            <a:r>
              <a:rPr lang="en-US" b="0">
                <a:solidFill>
                  <a:srgbClr val="0F1115"/>
                </a:solidFill>
                <a:effectLst/>
                <a:latin typeface="Menlo"/>
              </a:rPr>
              <a:t> </a:t>
            </a:r>
            <a:r>
              <a:rPr lang="en-US" b="0" i="1">
                <a:solidFill>
                  <a:srgbClr val="A0A1A7"/>
                </a:solidFill>
                <a:effectLst/>
                <a:latin typeface="Menlo"/>
              </a:rPr>
              <a:t>#Sales;</a:t>
            </a:r>
            <a:endParaRPr lang="en-US" b="0" dirty="0">
              <a:solidFill>
                <a:srgbClr val="0F1115"/>
              </a:solidFill>
              <a:effectLst/>
              <a:latin typeface="Menlo"/>
            </a:endParaRPr>
          </a:p>
        </p:txBody>
      </p:sp>
      <p:sp>
        <p:nvSpPr>
          <p:cNvPr id="9" name="TextBox 8">
            <a:extLst>
              <a:ext uri="{FF2B5EF4-FFF2-40B4-BE49-F238E27FC236}">
                <a16:creationId xmlns:a16="http://schemas.microsoft.com/office/drawing/2014/main" id="{701A8BEA-3707-D6CF-A031-4FC0DF11D85E}"/>
              </a:ext>
            </a:extLst>
          </p:cNvPr>
          <p:cNvSpPr txBox="1"/>
          <p:nvPr/>
        </p:nvSpPr>
        <p:spPr>
          <a:xfrm>
            <a:off x="3031236" y="4571090"/>
            <a:ext cx="4956048" cy="1842812"/>
          </a:xfrm>
          <a:prstGeom prst="rect">
            <a:avLst/>
          </a:prstGeom>
          <a:noFill/>
        </p:spPr>
        <p:txBody>
          <a:bodyPr wrap="square">
            <a:spAutoFit/>
          </a:bodyPr>
          <a:lstStyle/>
          <a:p>
            <a:pPr algn="l" latinLnBrk="1">
              <a:lnSpc>
                <a:spcPts val="1650"/>
              </a:lnSpc>
              <a:buNone/>
            </a:pPr>
            <a:r>
              <a:rPr lang="en-US" b="0" dirty="0">
                <a:solidFill>
                  <a:srgbClr val="0F1115"/>
                </a:solidFill>
                <a:effectLst/>
                <a:latin typeface="Menlo"/>
              </a:rPr>
              <a:t>Product   | Quarter |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Laptop    | Q1      | 15000.00</a:t>
            </a:r>
          </a:p>
          <a:p>
            <a:pPr algn="l" latinLnBrk="1">
              <a:lnSpc>
                <a:spcPts val="1650"/>
              </a:lnSpc>
              <a:buNone/>
            </a:pPr>
            <a:r>
              <a:rPr lang="en-US" b="0" dirty="0">
                <a:solidFill>
                  <a:srgbClr val="0F1115"/>
                </a:solidFill>
                <a:effectLst/>
                <a:latin typeface="Menlo"/>
              </a:rPr>
              <a:t>Laptop    | Q2      | 18000.00</a:t>
            </a:r>
          </a:p>
          <a:p>
            <a:pPr algn="l" latinLnBrk="1">
              <a:lnSpc>
                <a:spcPts val="1650"/>
              </a:lnSpc>
              <a:buNone/>
            </a:pPr>
            <a:r>
              <a:rPr lang="en-US" b="0" dirty="0">
                <a:solidFill>
                  <a:srgbClr val="0F1115"/>
                </a:solidFill>
                <a:effectLst/>
                <a:latin typeface="Menlo"/>
              </a:rPr>
              <a:t>Laptop    | Q3      | 16500.00</a:t>
            </a:r>
          </a:p>
          <a:p>
            <a:pPr algn="l" latinLnBrk="1">
              <a:lnSpc>
                <a:spcPts val="1650"/>
              </a:lnSpc>
              <a:buNone/>
            </a:pPr>
            <a:r>
              <a:rPr lang="en-US" b="0" dirty="0">
                <a:solidFill>
                  <a:srgbClr val="0F1115"/>
                </a:solidFill>
                <a:effectLst/>
                <a:latin typeface="Menlo"/>
              </a:rPr>
              <a:t>Laptop    | Q4      | 21000.00</a:t>
            </a:r>
          </a:p>
          <a:p>
            <a:pPr algn="l" latinLnBrk="1">
              <a:lnSpc>
                <a:spcPts val="1650"/>
              </a:lnSpc>
              <a:buNone/>
            </a:pPr>
            <a:r>
              <a:rPr lang="en-US" b="0" dirty="0">
                <a:solidFill>
                  <a:srgbClr val="0F1115"/>
                </a:solidFill>
                <a:effectLst/>
                <a:latin typeface="Menlo"/>
              </a:rPr>
              <a:t>Mouse     | Q1      | 5000.00</a:t>
            </a:r>
          </a:p>
          <a:p>
            <a:pPr algn="l" latinLnBrk="1">
              <a:lnSpc>
                <a:spcPts val="1650"/>
              </a:lnSpc>
              <a:buNone/>
            </a:pPr>
            <a:r>
              <a:rPr lang="en-US" b="0" dirty="0">
                <a:solidFill>
                  <a:srgbClr val="0F1115"/>
                </a:solidFill>
                <a:effectLst/>
                <a:latin typeface="Menlo"/>
              </a:rPr>
              <a:t>... and so on</a:t>
            </a:r>
          </a:p>
        </p:txBody>
      </p:sp>
      <p:sp>
        <p:nvSpPr>
          <p:cNvPr id="11" name="TextBox 10">
            <a:extLst>
              <a:ext uri="{FF2B5EF4-FFF2-40B4-BE49-F238E27FC236}">
                <a16:creationId xmlns:a16="http://schemas.microsoft.com/office/drawing/2014/main" id="{3E79D405-BB31-0CA2-923B-EAE80AEA5B99}"/>
              </a:ext>
            </a:extLst>
          </p:cNvPr>
          <p:cNvSpPr txBox="1"/>
          <p:nvPr/>
        </p:nvSpPr>
        <p:spPr>
          <a:xfrm>
            <a:off x="2478024" y="2202866"/>
            <a:ext cx="4956048" cy="2458365"/>
          </a:xfrm>
          <a:prstGeom prst="rect">
            <a:avLst/>
          </a:prstGeom>
          <a:noFill/>
        </p:spPr>
        <p:txBody>
          <a:bodyPr wrap="square">
            <a:spAutoFit/>
          </a:bodyPr>
          <a:lstStyle/>
          <a:p>
            <a:pPr algn="l">
              <a:lnSpc>
                <a:spcPts val="1350"/>
              </a:lnSpc>
              <a:buNone/>
            </a:pPr>
            <a:r>
              <a:rPr lang="en-US" b="0" i="0" dirty="0" err="1">
                <a:solidFill>
                  <a:srgbClr val="0F1115"/>
                </a:solidFill>
                <a:effectLst/>
                <a:latin typeface="Menlo"/>
              </a:rPr>
              <a:t>sql</a:t>
            </a:r>
            <a:endParaRPr lang="en-US" b="0" i="0" dirty="0">
              <a:solidFill>
                <a:srgbClr val="0F1115"/>
              </a:solidFill>
              <a:effectLst/>
              <a:latin typeface="quote-cjk-patch"/>
            </a:endParaRPr>
          </a:p>
          <a:p>
            <a:pPr algn="l" latinLnBrk="1">
              <a:lnSpc>
                <a:spcPts val="1650"/>
              </a:lnSpc>
              <a:buNone/>
            </a:pPr>
            <a:r>
              <a:rPr lang="en-US" b="0" i="1" dirty="0">
                <a:solidFill>
                  <a:srgbClr val="A0A1A7"/>
                </a:solidFill>
                <a:effectLst/>
                <a:latin typeface="Menlo"/>
              </a:rPr>
              <a:t>-- PIVOT to show quarters as columns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SELECT</a:t>
            </a:r>
            <a:r>
              <a:rPr lang="en-US" b="0" dirty="0">
                <a:solidFill>
                  <a:srgbClr val="0F1115"/>
                </a:solidFill>
                <a:effectLst/>
                <a:latin typeface="Menlo"/>
              </a:rPr>
              <a:t> Product</a:t>
            </a:r>
            <a:r>
              <a:rPr lang="en-US" b="0" dirty="0">
                <a:solidFill>
                  <a:srgbClr val="383A42"/>
                </a:solidFill>
                <a:effectLst/>
                <a:latin typeface="Menlo"/>
              </a:rPr>
              <a:t>,</a:t>
            </a:r>
            <a:r>
              <a:rPr lang="en-US" b="0" dirty="0">
                <a:solidFill>
                  <a:srgbClr val="0F1115"/>
                </a:solidFill>
                <a:effectLst/>
                <a:latin typeface="Menlo"/>
              </a:rPr>
              <a:t> Quarter</a:t>
            </a:r>
            <a:r>
              <a:rPr lang="en-US" b="0" dirty="0">
                <a:solidFill>
                  <a:srgbClr val="383A42"/>
                </a:solidFill>
                <a:effectLst/>
                <a:latin typeface="Menlo"/>
              </a:rPr>
              <a:t>,</a:t>
            </a:r>
            <a:r>
              <a:rPr lang="en-US" b="0" dirty="0">
                <a:solidFill>
                  <a:srgbClr val="0F1115"/>
                </a:solidFill>
                <a:effectLst/>
                <a:latin typeface="Menlo"/>
              </a:rPr>
              <a:t>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i="1" dirty="0">
                <a:solidFill>
                  <a:srgbClr val="A0A1A7"/>
                </a:solidFill>
                <a:effectLst/>
                <a:latin typeface="Menlo"/>
              </a:rPr>
              <a:t>#Sales</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PIVOT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SUM</a:t>
            </a:r>
            <a:r>
              <a:rPr lang="en-US" b="0" dirty="0">
                <a:solidFill>
                  <a:srgbClr val="383A42"/>
                </a:solidFill>
                <a:effectLst/>
                <a:latin typeface="Menlo"/>
              </a:rPr>
              <a:t>(</a:t>
            </a:r>
            <a:r>
              <a:rPr lang="en-US" b="0" dirty="0" err="1">
                <a:solidFill>
                  <a:srgbClr val="0F1115"/>
                </a:solidFill>
                <a:effectLst/>
                <a:latin typeface="Menlo"/>
              </a:rPr>
              <a:t>SalesAmount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Quarter </a:t>
            </a:r>
            <a:r>
              <a:rPr lang="en-US" b="0" dirty="0">
                <a:solidFill>
                  <a:srgbClr val="4078F2"/>
                </a:solidFill>
                <a:effectLst/>
                <a:latin typeface="Menlo"/>
              </a:rPr>
              <a:t>IN</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Q1</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Q2</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Q3</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Q4</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PivotTable</a:t>
            </a:r>
            <a:r>
              <a:rPr lang="en-US" b="0" dirty="0">
                <a:solidFill>
                  <a:srgbClr val="383A42"/>
                </a:solidFill>
                <a:effectLst/>
                <a:latin typeface="Menlo"/>
              </a:rPr>
              <a:t>;</a:t>
            </a:r>
            <a:endParaRPr lang="en-US" b="0" dirty="0">
              <a:solidFill>
                <a:srgbClr val="0F1115"/>
              </a:solidFill>
              <a:effectLst/>
              <a:latin typeface="Menlo"/>
            </a:endParaRPr>
          </a:p>
        </p:txBody>
      </p:sp>
      <p:sp>
        <p:nvSpPr>
          <p:cNvPr id="13" name="TextBox 12">
            <a:extLst>
              <a:ext uri="{FF2B5EF4-FFF2-40B4-BE49-F238E27FC236}">
                <a16:creationId xmlns:a16="http://schemas.microsoft.com/office/drawing/2014/main" id="{EC2FA9D0-AB9C-E7A7-AAD3-4047D77FEB9E}"/>
              </a:ext>
            </a:extLst>
          </p:cNvPr>
          <p:cNvSpPr txBox="1"/>
          <p:nvPr/>
        </p:nvSpPr>
        <p:spPr>
          <a:xfrm>
            <a:off x="4821174" y="805416"/>
            <a:ext cx="4956048" cy="1842812"/>
          </a:xfrm>
          <a:prstGeom prst="rect">
            <a:avLst/>
          </a:prstGeom>
          <a:noFill/>
        </p:spPr>
        <p:txBody>
          <a:bodyPr wrap="square">
            <a:spAutoFit/>
          </a:bodyPr>
          <a:lstStyle/>
          <a:p>
            <a:pPr algn="l" latinLnBrk="1">
              <a:lnSpc>
                <a:spcPts val="1650"/>
              </a:lnSpc>
              <a:buNone/>
            </a:pPr>
            <a:r>
              <a:rPr lang="en-US" b="0" dirty="0">
                <a:solidFill>
                  <a:srgbClr val="0F1115"/>
                </a:solidFill>
                <a:effectLst/>
                <a:latin typeface="Menlo"/>
              </a:rPr>
              <a:t>Product   | Q1       | Q2       | Q3       | Q4</a:t>
            </a:r>
          </a:p>
          <a:p>
            <a:pPr algn="l" latinLnBrk="1">
              <a:lnSpc>
                <a:spcPts val="1650"/>
              </a:lnSpc>
              <a:buNone/>
            </a:pP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Laptop    | 15000.00 | 18000.00 | 16500.00 | 21000.00</a:t>
            </a:r>
          </a:p>
          <a:p>
            <a:pPr algn="l" latinLnBrk="1">
              <a:lnSpc>
                <a:spcPts val="1650"/>
              </a:lnSpc>
              <a:buNone/>
            </a:pPr>
            <a:r>
              <a:rPr lang="en-US" b="0" dirty="0">
                <a:solidFill>
                  <a:srgbClr val="0F1115"/>
                </a:solidFill>
                <a:effectLst/>
                <a:latin typeface="Menlo"/>
              </a:rPr>
              <a:t>Mouse     | 5000.00  | 5500.00  | 4800.00  | 6000.00</a:t>
            </a:r>
          </a:p>
          <a:p>
            <a:pPr algn="l" latinLnBrk="1">
              <a:lnSpc>
                <a:spcPts val="1650"/>
              </a:lnSpc>
              <a:buNone/>
            </a:pPr>
            <a:r>
              <a:rPr lang="en-US" b="0" dirty="0">
                <a:solidFill>
                  <a:srgbClr val="0F1115"/>
                </a:solidFill>
                <a:effectLst/>
                <a:latin typeface="Menlo"/>
              </a:rPr>
              <a:t>Keyboard  | 7000.00  | 7200.00  | 6800.00  | 8000.00</a:t>
            </a:r>
          </a:p>
        </p:txBody>
      </p:sp>
    </p:spTree>
    <p:extLst>
      <p:ext uri="{BB962C8B-B14F-4D97-AF65-F5344CB8AC3E}">
        <p14:creationId xmlns:p14="http://schemas.microsoft.com/office/powerpoint/2010/main" val="645999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E2AA1D-B43C-A5E3-7F31-E42AA70A9D09}"/>
              </a:ext>
            </a:extLst>
          </p:cNvPr>
          <p:cNvSpPr txBox="1"/>
          <p:nvPr/>
        </p:nvSpPr>
        <p:spPr>
          <a:xfrm>
            <a:off x="417576" y="253176"/>
            <a:ext cx="4956048" cy="5786199"/>
          </a:xfrm>
          <a:prstGeom prst="rect">
            <a:avLst/>
          </a:prstGeom>
          <a:noFill/>
        </p:spPr>
        <p:txBody>
          <a:bodyPr wrap="square">
            <a:spAutoFit/>
          </a:bodyPr>
          <a:lstStyle/>
          <a:p>
            <a:pPr algn="l" latinLnBrk="1">
              <a:buNone/>
            </a:pPr>
            <a:r>
              <a:rPr lang="en-US" sz="1000" b="0" i="1" dirty="0">
                <a:solidFill>
                  <a:srgbClr val="A0A1A7"/>
                </a:solidFill>
                <a:effectLst/>
                <a:latin typeface="Menlo"/>
              </a:rPr>
              <a:t>-- Employee skills data</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CREATE</a:t>
            </a:r>
            <a:r>
              <a:rPr lang="en-US" sz="1000" b="0" dirty="0">
                <a:solidFill>
                  <a:srgbClr val="0F1115"/>
                </a:solidFill>
                <a:effectLst/>
                <a:latin typeface="Menlo"/>
              </a:rPr>
              <a:t> </a:t>
            </a:r>
            <a:r>
              <a:rPr lang="en-US" sz="1000" b="0" dirty="0">
                <a:solidFill>
                  <a:srgbClr val="A626A4"/>
                </a:solidFill>
                <a:effectLst/>
                <a:latin typeface="Menlo"/>
              </a:rPr>
              <a:t>TABLE</a:t>
            </a:r>
            <a:r>
              <a:rPr lang="en-US" sz="1000" b="0" dirty="0">
                <a:solidFill>
                  <a:srgbClr val="0F1115"/>
                </a:solidFill>
                <a:effectLst/>
                <a:latin typeface="Menlo"/>
              </a:rPr>
              <a:t> </a:t>
            </a:r>
            <a:r>
              <a:rPr lang="en-US" sz="1000" b="0" i="1" dirty="0">
                <a:solidFill>
                  <a:srgbClr val="A0A1A7"/>
                </a:solidFill>
                <a:effectLst/>
                <a:latin typeface="Menlo"/>
              </a:rPr>
              <a:t>#EmployeeSkills (</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0F1115"/>
                </a:solidFill>
                <a:effectLst/>
                <a:latin typeface="Menlo"/>
              </a:rPr>
              <a:t> </a:t>
            </a:r>
            <a:r>
              <a:rPr lang="en-US" sz="1000" b="0" dirty="0">
                <a:solidFill>
                  <a:srgbClr val="A626A4"/>
                </a:solidFill>
                <a:effectLst/>
                <a:latin typeface="Menlo"/>
              </a:rPr>
              <a:t>INT</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0F1115"/>
                </a:solidFill>
                <a:effectLst/>
                <a:latin typeface="Menlo"/>
              </a:rPr>
              <a:t> </a:t>
            </a:r>
            <a:r>
              <a:rPr lang="en-US" sz="1000" b="0" dirty="0">
                <a:solidFill>
                  <a:srgbClr val="A626A4"/>
                </a:solidFill>
                <a:effectLst/>
                <a:latin typeface="Menlo"/>
              </a:rPr>
              <a:t>VARCHAR</a:t>
            </a:r>
            <a:r>
              <a:rPr lang="en-US" sz="1000" b="0" dirty="0">
                <a:solidFill>
                  <a:srgbClr val="383A42"/>
                </a:solidFill>
                <a:effectLst/>
                <a:latin typeface="Menlo"/>
              </a:rPr>
              <a:t>(</a:t>
            </a:r>
            <a:r>
              <a:rPr lang="en-US" sz="1000" b="0" dirty="0">
                <a:solidFill>
                  <a:srgbClr val="B76B01"/>
                </a:solidFill>
                <a:effectLst/>
                <a:latin typeface="Menlo"/>
              </a:rPr>
              <a:t>50</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Skill </a:t>
            </a:r>
            <a:r>
              <a:rPr lang="en-US" sz="1000" b="0" dirty="0">
                <a:solidFill>
                  <a:srgbClr val="A626A4"/>
                </a:solidFill>
                <a:effectLst/>
                <a:latin typeface="Menlo"/>
              </a:rPr>
              <a:t>VARCHAR</a:t>
            </a:r>
            <a:r>
              <a:rPr lang="en-US" sz="1000" b="0" dirty="0">
                <a:solidFill>
                  <a:srgbClr val="383A42"/>
                </a:solidFill>
                <a:effectLst/>
                <a:latin typeface="Menlo"/>
              </a:rPr>
              <a:t>(</a:t>
            </a:r>
            <a:r>
              <a:rPr lang="en-US" sz="1000" b="0" dirty="0">
                <a:solidFill>
                  <a:srgbClr val="B76B01"/>
                </a:solidFill>
                <a:effectLst/>
                <a:latin typeface="Menlo"/>
              </a:rPr>
              <a:t>50</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ProficiencyLevel</a:t>
            </a:r>
            <a:r>
              <a:rPr lang="en-US" sz="1000" b="0" dirty="0">
                <a:solidFill>
                  <a:srgbClr val="0F1115"/>
                </a:solidFill>
                <a:effectLst/>
                <a:latin typeface="Menlo"/>
              </a:rPr>
              <a:t> </a:t>
            </a:r>
            <a:r>
              <a:rPr lang="en-US" sz="1000" b="0" dirty="0">
                <a:solidFill>
                  <a:srgbClr val="A626A4"/>
                </a:solidFill>
                <a:effectLst/>
                <a:latin typeface="Menlo"/>
              </a:rPr>
              <a:t>INT</a:t>
            </a:r>
            <a:r>
              <a:rPr lang="en-US" sz="1000" b="0" dirty="0">
                <a:solidFill>
                  <a:srgbClr val="0F1115"/>
                </a:solidFill>
                <a:effectLst/>
                <a:latin typeface="Menlo"/>
              </a:rPr>
              <a:t>  </a:t>
            </a:r>
            <a:r>
              <a:rPr lang="en-US" sz="1000" b="0" i="1" dirty="0">
                <a:solidFill>
                  <a:srgbClr val="A0A1A7"/>
                </a:solidFill>
                <a:effectLst/>
                <a:latin typeface="Menlo"/>
              </a:rPr>
              <a:t>-- 1-5 scale</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INSERT</a:t>
            </a:r>
            <a:r>
              <a:rPr lang="en-US" sz="1000" b="0" dirty="0">
                <a:solidFill>
                  <a:srgbClr val="0F1115"/>
                </a:solidFill>
                <a:effectLst/>
                <a:latin typeface="Menlo"/>
              </a:rPr>
              <a:t> </a:t>
            </a:r>
            <a:r>
              <a:rPr lang="en-US" sz="1000" b="0" dirty="0">
                <a:solidFill>
                  <a:srgbClr val="A626A4"/>
                </a:solidFill>
                <a:effectLst/>
                <a:latin typeface="Menlo"/>
              </a:rPr>
              <a:t>INTO</a:t>
            </a:r>
            <a:r>
              <a:rPr lang="en-US" sz="1000" b="0" dirty="0">
                <a:solidFill>
                  <a:srgbClr val="0F1115"/>
                </a:solidFill>
                <a:effectLst/>
                <a:latin typeface="Menlo"/>
              </a:rPr>
              <a:t> </a:t>
            </a:r>
            <a:r>
              <a:rPr lang="en-US" sz="1000" b="0" i="1" dirty="0">
                <a:solidFill>
                  <a:srgbClr val="A0A1A7"/>
                </a:solidFill>
                <a:effectLst/>
                <a:latin typeface="Menlo"/>
              </a:rPr>
              <a:t>#EmployeeSkills VALUES</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3</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3</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'C++'</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endParaRPr lang="en-US" sz="1000" b="0" dirty="0">
              <a:solidFill>
                <a:srgbClr val="0F1115"/>
              </a:solidFill>
              <a:effectLst/>
              <a:latin typeface="Menlo"/>
            </a:endParaRPr>
          </a:p>
          <a:p>
            <a:pPr algn="l" latinLnBrk="1">
              <a:buNone/>
            </a:pPr>
            <a:r>
              <a:rPr lang="en-US" sz="1000" b="0" i="1" dirty="0">
                <a:solidFill>
                  <a:srgbClr val="A0A1A7"/>
                </a:solidFill>
                <a:effectLst/>
                <a:latin typeface="Menlo"/>
              </a:rPr>
              <a:t>-- PIVOT to show skills as columns</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SELECT</a:t>
            </a:r>
            <a:r>
              <a:rPr lang="en-US" sz="1000" b="0" dirty="0">
                <a:solidFill>
                  <a:srgbClr val="0F1115"/>
                </a:solidFill>
                <a:effectLst/>
                <a:latin typeface="Menlo"/>
              </a:rPr>
              <a:t> </a:t>
            </a: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A626A4"/>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SQL_Proficiency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Python_Proficiency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Java_Proficiency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JavaScript_Proficiency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C</a:t>
            </a:r>
            <a:r>
              <a:rPr lang="en-US" sz="1000" b="0" dirty="0">
                <a:solidFill>
                  <a:srgbClr val="4078F2"/>
                </a:solidFill>
                <a:effectLst/>
                <a:latin typeface="Menlo"/>
              </a:rPr>
              <a: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CPlusPlus_Proficiency</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FROM</a:t>
            </a:r>
            <a:r>
              <a:rPr lang="en-US" sz="1000" b="0" dirty="0">
                <a:solidFill>
                  <a:srgbClr val="0F1115"/>
                </a:solidFill>
                <a:effectLst/>
                <a:latin typeface="Menlo"/>
              </a:rPr>
              <a:t> </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SELECT</a:t>
            </a: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383A42"/>
                </a:solidFill>
                <a:effectLst/>
                <a:latin typeface="Menlo"/>
              </a:rPr>
              <a:t>,</a:t>
            </a:r>
            <a:r>
              <a:rPr lang="en-US" sz="1000" b="0" dirty="0">
                <a:solidFill>
                  <a:srgbClr val="0F1115"/>
                </a:solidFill>
                <a:effectLst/>
                <a:latin typeface="Menlo"/>
              </a:rPr>
              <a:t> Skill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err="1">
                <a:solidFill>
                  <a:srgbClr val="0F1115"/>
                </a:solidFill>
                <a:effectLst/>
                <a:latin typeface="Menlo"/>
              </a:rPr>
              <a:t>ProficiencyLevel</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FROM</a:t>
            </a:r>
            <a:r>
              <a:rPr lang="en-US" sz="1000" b="0" dirty="0">
                <a:solidFill>
                  <a:srgbClr val="0F1115"/>
                </a:solidFill>
                <a:effectLst/>
                <a:latin typeface="Menlo"/>
              </a:rPr>
              <a:t> </a:t>
            </a:r>
            <a:r>
              <a:rPr lang="en-US" sz="1000" b="0" i="1" dirty="0">
                <a:solidFill>
                  <a:srgbClr val="A0A1A7"/>
                </a:solidFill>
                <a:effectLst/>
                <a:latin typeface="Menlo"/>
              </a:rPr>
              <a:t>#EmployeeSkills</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SourceTable</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PIVOT</a:t>
            </a:r>
            <a:r>
              <a:rPr lang="en-US" sz="1000" b="0" dirty="0">
                <a:solidFill>
                  <a:srgbClr val="0F1115"/>
                </a:solidFill>
                <a:effectLst/>
                <a:latin typeface="Menlo"/>
              </a:rPr>
              <a:t> </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4078F2"/>
                </a:solidFill>
                <a:effectLst/>
                <a:latin typeface="Menlo"/>
              </a:rPr>
              <a:t>MAX</a:t>
            </a:r>
            <a:r>
              <a:rPr lang="en-US" sz="1000" b="0" dirty="0">
                <a:solidFill>
                  <a:srgbClr val="383A42"/>
                </a:solidFill>
                <a:effectLst/>
                <a:latin typeface="Menlo"/>
              </a:rPr>
              <a:t>(</a:t>
            </a:r>
            <a:r>
              <a:rPr lang="en-US" sz="1000" b="0" dirty="0" err="1">
                <a:solidFill>
                  <a:srgbClr val="0F1115"/>
                </a:solidFill>
                <a:effectLst/>
                <a:latin typeface="Menlo"/>
              </a:rPr>
              <a:t>ProficiencyLevel</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FOR</a:t>
            </a:r>
            <a:r>
              <a:rPr lang="en-US" sz="1000" b="0" dirty="0">
                <a:solidFill>
                  <a:srgbClr val="0F1115"/>
                </a:solidFill>
                <a:effectLst/>
                <a:latin typeface="Menlo"/>
              </a:rPr>
              <a:t> Skill </a:t>
            </a:r>
            <a:r>
              <a:rPr lang="en-US" sz="1000" b="0" dirty="0">
                <a:solidFill>
                  <a:srgbClr val="4078F2"/>
                </a:solidFill>
                <a:effectLst/>
                <a:latin typeface="Menlo"/>
              </a:rPr>
              <a:t>IN</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A626A4"/>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C</a:t>
            </a:r>
            <a:r>
              <a:rPr lang="en-US" sz="1000" b="0" dirty="0">
                <a:solidFill>
                  <a:srgbClr val="4078F2"/>
                </a:solidFill>
                <a:effectLst/>
                <a:latin typeface="Menlo"/>
              </a:rPr>
              <a:t>++</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PivotTable</a:t>
            </a:r>
          </a:p>
          <a:p>
            <a:pPr algn="l" latinLnBrk="1">
              <a:buNone/>
            </a:pPr>
            <a:r>
              <a:rPr lang="en-US" sz="1000" b="0" dirty="0">
                <a:solidFill>
                  <a:srgbClr val="A626A4"/>
                </a:solidFill>
                <a:effectLst/>
                <a:latin typeface="Menlo"/>
              </a:rPr>
              <a:t>ORDER</a:t>
            </a:r>
            <a:r>
              <a:rPr lang="en-US" sz="1000" b="0" dirty="0">
                <a:solidFill>
                  <a:srgbClr val="0F1115"/>
                </a:solidFill>
                <a:effectLst/>
                <a:latin typeface="Menlo"/>
              </a:rPr>
              <a:t> </a:t>
            </a:r>
            <a:r>
              <a:rPr lang="en-US" sz="1000" b="0" dirty="0">
                <a:solidFill>
                  <a:srgbClr val="A626A4"/>
                </a:solidFill>
                <a:effectLst/>
                <a:latin typeface="Menlo"/>
              </a:rPr>
              <a:t>BY</a:t>
            </a: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endParaRPr lang="en-US" sz="1000" b="0" dirty="0">
              <a:solidFill>
                <a:srgbClr val="0F1115"/>
              </a:solidFill>
              <a:effectLst/>
              <a:latin typeface="Menlo"/>
            </a:endParaRPr>
          </a:p>
        </p:txBody>
      </p:sp>
      <p:sp>
        <p:nvSpPr>
          <p:cNvPr id="7" name="TextBox 6">
            <a:extLst>
              <a:ext uri="{FF2B5EF4-FFF2-40B4-BE49-F238E27FC236}">
                <a16:creationId xmlns:a16="http://schemas.microsoft.com/office/drawing/2014/main" id="{3887B272-54B4-43D6-A9B0-1A92B2AB83B1}"/>
              </a:ext>
            </a:extLst>
          </p:cNvPr>
          <p:cNvSpPr txBox="1"/>
          <p:nvPr/>
        </p:nvSpPr>
        <p:spPr>
          <a:xfrm>
            <a:off x="3959352" y="455920"/>
            <a:ext cx="4956048" cy="1169551"/>
          </a:xfrm>
          <a:prstGeom prst="rect">
            <a:avLst/>
          </a:prstGeom>
          <a:noFill/>
        </p:spPr>
        <p:txBody>
          <a:bodyPr wrap="square">
            <a:spAutoFit/>
          </a:bodyPr>
          <a:lstStyle/>
          <a:p>
            <a:r>
              <a:rPr lang="en-US" sz="1000" dirty="0" err="1"/>
              <a:t>EmployeeID</a:t>
            </a:r>
            <a:r>
              <a:rPr lang="en-US" sz="1000" dirty="0"/>
              <a:t> | </a:t>
            </a:r>
            <a:r>
              <a:rPr lang="en-US" sz="1000" dirty="0" err="1"/>
              <a:t>EmployeeName</a:t>
            </a:r>
            <a:r>
              <a:rPr lang="en-US" sz="1000" dirty="0"/>
              <a:t> | </a:t>
            </a:r>
            <a:r>
              <a:rPr lang="en-US" sz="1000" dirty="0" err="1"/>
              <a:t>SQL_Proficiency</a:t>
            </a:r>
            <a:r>
              <a:rPr lang="en-US" sz="1000" dirty="0"/>
              <a:t> | </a:t>
            </a:r>
            <a:r>
              <a:rPr lang="en-US" sz="1000" dirty="0" err="1"/>
              <a:t>Python_Proficiency</a:t>
            </a:r>
            <a:r>
              <a:rPr lang="en-US" sz="1000" dirty="0"/>
              <a:t> | </a:t>
            </a:r>
            <a:r>
              <a:rPr lang="en-US" sz="1000" dirty="0" err="1"/>
              <a:t>Java_Proficiency</a:t>
            </a:r>
            <a:r>
              <a:rPr lang="en-US" sz="1000" dirty="0"/>
              <a:t> | </a:t>
            </a:r>
            <a:r>
              <a:rPr lang="en-US" sz="1000" dirty="0" err="1"/>
              <a:t>JavaScript_Proficiency</a:t>
            </a:r>
            <a:r>
              <a:rPr lang="en-US" sz="1000" dirty="0"/>
              <a:t> | </a:t>
            </a:r>
            <a:r>
              <a:rPr lang="en-US" sz="1000" dirty="0" err="1"/>
              <a:t>CPlusPlus_Proficiency</a:t>
            </a:r>
            <a:endParaRPr lang="en-US" sz="1000" dirty="0"/>
          </a:p>
          <a:p>
            <a:r>
              <a:rPr lang="en-US" sz="1000" dirty="0"/>
              <a:t>-----------|--------------|-----------------|--------------------|------------------|------------------------|----------------------</a:t>
            </a:r>
          </a:p>
          <a:p>
            <a:r>
              <a:rPr lang="en-US" sz="1000" dirty="0"/>
              <a:t>1          | John         | 5               | 4                  | 3                | 0                      | 0</a:t>
            </a:r>
          </a:p>
          <a:p>
            <a:r>
              <a:rPr lang="en-US" sz="1000" dirty="0"/>
              <a:t>2          | Sarah        | 4               | 5                  | 0                | 4                      | 0</a:t>
            </a:r>
          </a:p>
          <a:p>
            <a:r>
              <a:rPr lang="en-US" sz="1000" dirty="0"/>
              <a:t>3          | Mike         | 3               | 0                  | 5                | 0                      | 4</a:t>
            </a:r>
          </a:p>
        </p:txBody>
      </p:sp>
    </p:spTree>
    <p:extLst>
      <p:ext uri="{BB962C8B-B14F-4D97-AF65-F5344CB8AC3E}">
        <p14:creationId xmlns:p14="http://schemas.microsoft.com/office/powerpoint/2010/main" val="1683427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1E65B3-33FB-C9A2-0705-C7F650012A4C}"/>
              </a:ext>
            </a:extLst>
          </p:cNvPr>
          <p:cNvSpPr txBox="1"/>
          <p:nvPr/>
        </p:nvSpPr>
        <p:spPr>
          <a:xfrm>
            <a:off x="2478024" y="766575"/>
            <a:ext cx="4956048" cy="5330947"/>
          </a:xfrm>
          <a:prstGeom prst="rect">
            <a:avLst/>
          </a:prstGeom>
          <a:noFill/>
        </p:spPr>
        <p:txBody>
          <a:bodyPr wrap="square">
            <a:spAutoFit/>
          </a:bodyPr>
          <a:lstStyle/>
          <a:p>
            <a:pPr algn="l" latinLnBrk="1">
              <a:lnSpc>
                <a:spcPts val="1650"/>
              </a:lnSpc>
              <a:buNone/>
            </a:pPr>
            <a:r>
              <a:rPr lang="en-US" b="0" i="1" dirty="0">
                <a:solidFill>
                  <a:srgbClr val="A0A1A7"/>
                </a:solidFill>
                <a:effectLst/>
                <a:latin typeface="Menlo"/>
              </a:rPr>
              <a:t>-- Dynamic PIVOT for monthly sales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DECLARE</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NVARCHAR</a:t>
            </a:r>
            <a:r>
              <a:rPr lang="en-US" b="0" dirty="0">
                <a:solidFill>
                  <a:srgbClr val="383A42"/>
                </a:solidFill>
                <a:effectLst/>
                <a:latin typeface="Menlo"/>
              </a:rPr>
              <a:t>(</a:t>
            </a:r>
            <a:r>
              <a:rPr lang="en-US" b="0" dirty="0">
                <a:solidFill>
                  <a:srgbClr val="0F1115"/>
                </a:solidFill>
                <a:effectLst/>
                <a:latin typeface="Menlo"/>
              </a:rPr>
              <a:t>MAX</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0F1115"/>
                </a:solidFill>
                <a:effectLst/>
                <a:latin typeface="Menlo"/>
              </a:rPr>
              <a:t> NVARCHAR</a:t>
            </a:r>
            <a:r>
              <a:rPr lang="en-US" b="0" dirty="0">
                <a:solidFill>
                  <a:srgbClr val="383A42"/>
                </a:solidFill>
                <a:effectLst/>
                <a:latin typeface="Menlo"/>
              </a:rPr>
              <a:t>(</a:t>
            </a:r>
            <a:r>
              <a:rPr lang="en-US" b="0" dirty="0">
                <a:solidFill>
                  <a:srgbClr val="0F1115"/>
                </a:solidFill>
                <a:effectLst/>
                <a:latin typeface="Menlo"/>
              </a:rPr>
              <a:t>MAX</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Get unique month values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STRING_AGG</a:t>
            </a:r>
            <a:r>
              <a:rPr lang="en-US" b="0" dirty="0">
                <a:solidFill>
                  <a:srgbClr val="383A42"/>
                </a:solidFill>
                <a:effectLst/>
                <a:latin typeface="Menlo"/>
              </a:rPr>
              <a:t>(</a:t>
            </a:r>
            <a:r>
              <a:rPr lang="en-US" b="0" dirty="0">
                <a:solidFill>
                  <a:srgbClr val="0F1115"/>
                </a:solidFill>
                <a:effectLst/>
                <a:latin typeface="Menlo"/>
              </a:rPr>
              <a:t>QUOTENAME</a:t>
            </a:r>
            <a:r>
              <a:rPr lang="en-US" b="0" dirty="0">
                <a:solidFill>
                  <a:srgbClr val="383A42"/>
                </a:solidFill>
                <a:effectLst/>
                <a:latin typeface="Menlo"/>
              </a:rPr>
              <a:t>(</a:t>
            </a:r>
            <a:r>
              <a:rPr lang="en-US" b="0" dirty="0">
                <a:solidFill>
                  <a:srgbClr val="A626A4"/>
                </a:solidFill>
                <a:effectLst/>
                <a:latin typeface="Menlo"/>
              </a:rPr>
              <a:t>Month</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A626A4"/>
                </a:solidFill>
                <a:effectLst/>
                <a:latin typeface="Menlo"/>
              </a:rPr>
              <a:t>DISTINCT</a:t>
            </a:r>
            <a:r>
              <a:rPr lang="en-US" b="0" dirty="0">
                <a:solidFill>
                  <a:srgbClr val="0F1115"/>
                </a:solidFill>
                <a:effectLst/>
                <a:latin typeface="Menlo"/>
              </a:rPr>
              <a:t> </a:t>
            </a:r>
            <a:r>
              <a:rPr lang="en-US" b="0" dirty="0">
                <a:solidFill>
                  <a:srgbClr val="4078F2"/>
                </a:solidFill>
                <a:effectLst/>
                <a:latin typeface="Menlo"/>
              </a:rPr>
              <a:t>FORMAT</a:t>
            </a:r>
            <a:r>
              <a:rPr lang="en-US" b="0" dirty="0">
                <a:solidFill>
                  <a:srgbClr val="383A42"/>
                </a:solidFill>
                <a:effectLst/>
                <a:latin typeface="Menlo"/>
              </a:rPr>
              <a:t>(</a:t>
            </a:r>
            <a:r>
              <a:rPr lang="en-US" b="0" dirty="0" err="1">
                <a:solidFill>
                  <a:srgbClr val="0F1115"/>
                </a:solidFill>
                <a:effectLst/>
                <a:latin typeface="Menlo"/>
              </a:rPr>
              <a:t>SaleDate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50A14F"/>
                </a:solidFill>
                <a:effectLst/>
                <a:latin typeface="Menlo"/>
              </a:rPr>
              <a:t>'MMM-</a:t>
            </a:r>
            <a:r>
              <a:rPr lang="en-US" b="0" dirty="0" err="1">
                <a:solidFill>
                  <a:srgbClr val="50A14F"/>
                </a:solidFill>
                <a:effectLst/>
                <a:latin typeface="Menlo"/>
              </a:rPr>
              <a:t>yy</a:t>
            </a:r>
            <a:r>
              <a:rPr lang="en-US" b="0" dirty="0">
                <a:solidFill>
                  <a:srgbClr val="50A14F"/>
                </a:solidFill>
                <a:effectLst/>
                <a:latin typeface="Menlo"/>
              </a:rPr>
              <a:t>'</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A626A4"/>
                </a:solidFill>
                <a:effectLst/>
                <a:latin typeface="Menlo"/>
              </a:rPr>
              <a:t>Month</a:t>
            </a: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i="1" dirty="0">
                <a:solidFill>
                  <a:srgbClr val="A0A1A7"/>
                </a:solidFill>
                <a:effectLst/>
                <a:latin typeface="Menlo"/>
              </a:rPr>
              <a:t>#Sales) AS Months;</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Build and execute dynamic SQL</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SET</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SELECT Product, '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FROM (</a:t>
            </a:r>
          </a:p>
          <a:p>
            <a:pPr algn="l" latinLnBrk="1">
              <a:lnSpc>
                <a:spcPts val="1650"/>
              </a:lnSpc>
              <a:buNone/>
            </a:pPr>
            <a:r>
              <a:rPr lang="en-US" b="0" dirty="0">
                <a:solidFill>
                  <a:srgbClr val="0F1115"/>
                </a:solidFill>
                <a:effectLst/>
                <a:latin typeface="Menlo"/>
              </a:rPr>
              <a:t>    SELECT Product, FORMAT(</a:t>
            </a:r>
            <a:r>
              <a:rPr lang="en-US" b="0" dirty="0" err="1">
                <a:solidFill>
                  <a:srgbClr val="0F1115"/>
                </a:solidFill>
                <a:effectLst/>
                <a:latin typeface="Menlo"/>
              </a:rPr>
              <a:t>SaleDate</a:t>
            </a:r>
            <a:r>
              <a:rPr lang="en-US" b="0" dirty="0">
                <a:solidFill>
                  <a:srgbClr val="0F1115"/>
                </a:solidFill>
                <a:effectLst/>
                <a:latin typeface="Menlo"/>
              </a:rPr>
              <a:t>, ''MMM-</a:t>
            </a:r>
            <a:r>
              <a:rPr lang="en-US" b="0" dirty="0" err="1">
                <a:solidFill>
                  <a:srgbClr val="0F1115"/>
                </a:solidFill>
                <a:effectLst/>
                <a:latin typeface="Menlo"/>
              </a:rPr>
              <a:t>yy</a:t>
            </a:r>
            <a:r>
              <a:rPr lang="en-US" b="0" dirty="0">
                <a:solidFill>
                  <a:srgbClr val="0F1115"/>
                </a:solidFill>
                <a:effectLst/>
                <a:latin typeface="Menlo"/>
              </a:rPr>
              <a:t>'') AS Month,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FROM #Sales</a:t>
            </a:r>
          </a:p>
          <a:p>
            <a:pPr algn="l" latinLnBrk="1">
              <a:lnSpc>
                <a:spcPts val="1650"/>
              </a:lnSpc>
              <a:buNone/>
            </a:pPr>
            <a:r>
              <a:rPr lang="en-US" b="0" dirty="0">
                <a:solidFill>
                  <a:srgbClr val="0F1115"/>
                </a:solidFill>
                <a:effectLst/>
                <a:latin typeface="Menlo"/>
              </a:rPr>
              <a:t>) AS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PIVOT (</a:t>
            </a:r>
          </a:p>
          <a:p>
            <a:pPr algn="l" latinLnBrk="1">
              <a:lnSpc>
                <a:spcPts val="1650"/>
              </a:lnSpc>
              <a:buNone/>
            </a:pPr>
            <a:r>
              <a:rPr lang="en-US" b="0" dirty="0">
                <a:solidFill>
                  <a:srgbClr val="0F1115"/>
                </a:solidFill>
                <a:effectLst/>
                <a:latin typeface="Menlo"/>
              </a:rPr>
              <a:t>    SUM(</a:t>
            </a:r>
            <a:r>
              <a:rPr lang="en-US" b="0" dirty="0" err="1">
                <a:solidFill>
                  <a:srgbClr val="0F1115"/>
                </a:solidFill>
                <a:effectLst/>
                <a:latin typeface="Menlo"/>
              </a:rPr>
              <a:t>SalesAmount</a:t>
            </a: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    FOR Month IN ('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AS PivotTable'</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EXEC</a:t>
            </a:r>
            <a:r>
              <a:rPr lang="en-US" b="0" dirty="0">
                <a:solidFill>
                  <a:srgbClr val="0F1115"/>
                </a:solidFill>
                <a:effectLst/>
                <a:latin typeface="Menlo"/>
              </a:rPr>
              <a:t> </a:t>
            </a:r>
            <a:r>
              <a:rPr lang="en-US" b="0" dirty="0" err="1">
                <a:solidFill>
                  <a:srgbClr val="0F1115"/>
                </a:solidFill>
                <a:effectLst/>
                <a:latin typeface="Menlo"/>
              </a:rPr>
              <a:t>sp_executesql</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383A42"/>
                </a:solidFill>
                <a:effectLst/>
                <a:latin typeface="Menlo"/>
              </a:rPr>
              <a:t>;</a:t>
            </a:r>
            <a:endParaRPr lang="en-US" b="0" dirty="0">
              <a:solidFill>
                <a:srgbClr val="0F1115"/>
              </a:solidFill>
              <a:effectLst/>
              <a:latin typeface="Menlo"/>
            </a:endParaRPr>
          </a:p>
        </p:txBody>
      </p:sp>
    </p:spTree>
    <p:extLst>
      <p:ext uri="{BB962C8B-B14F-4D97-AF65-F5344CB8AC3E}">
        <p14:creationId xmlns:p14="http://schemas.microsoft.com/office/powerpoint/2010/main" val="2417129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047F0-2EEC-3B96-C431-447C7F2D00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741783-7ADF-200D-7C68-4F818DE345EB}"/>
              </a:ext>
            </a:extLst>
          </p:cNvPr>
          <p:cNvPicPr>
            <a:picLocks noChangeAspect="1"/>
          </p:cNvPicPr>
          <p:nvPr/>
        </p:nvPicPr>
        <p:blipFill>
          <a:blip r:embed="rId2"/>
          <a:stretch>
            <a:fillRect/>
          </a:stretch>
        </p:blipFill>
        <p:spPr>
          <a:xfrm>
            <a:off x="228599" y="158535"/>
            <a:ext cx="5069349" cy="2790107"/>
          </a:xfrm>
          <a:prstGeom prst="rect">
            <a:avLst/>
          </a:prstGeom>
        </p:spPr>
      </p:pic>
      <p:pic>
        <p:nvPicPr>
          <p:cNvPr id="5" name="Picture 4">
            <a:extLst>
              <a:ext uri="{FF2B5EF4-FFF2-40B4-BE49-F238E27FC236}">
                <a16:creationId xmlns:a16="http://schemas.microsoft.com/office/drawing/2014/main" id="{7062E7B2-CE3D-07DF-FA27-CF8312665131}"/>
              </a:ext>
            </a:extLst>
          </p:cNvPr>
          <p:cNvPicPr>
            <a:picLocks noChangeAspect="1"/>
          </p:cNvPicPr>
          <p:nvPr/>
        </p:nvPicPr>
        <p:blipFill>
          <a:blip r:embed="rId3"/>
          <a:stretch>
            <a:fillRect/>
          </a:stretch>
        </p:blipFill>
        <p:spPr>
          <a:xfrm>
            <a:off x="5492239" y="158535"/>
            <a:ext cx="4185161" cy="2790107"/>
          </a:xfrm>
          <a:prstGeom prst="rect">
            <a:avLst/>
          </a:prstGeom>
        </p:spPr>
      </p:pic>
      <p:pic>
        <p:nvPicPr>
          <p:cNvPr id="7" name="Picture 6">
            <a:extLst>
              <a:ext uri="{FF2B5EF4-FFF2-40B4-BE49-F238E27FC236}">
                <a16:creationId xmlns:a16="http://schemas.microsoft.com/office/drawing/2014/main" id="{BF8BFB1C-654E-8FF5-2364-7019910E833F}"/>
              </a:ext>
            </a:extLst>
          </p:cNvPr>
          <p:cNvPicPr>
            <a:picLocks noChangeAspect="1"/>
          </p:cNvPicPr>
          <p:nvPr/>
        </p:nvPicPr>
        <p:blipFill>
          <a:blip r:embed="rId4"/>
          <a:stretch>
            <a:fillRect/>
          </a:stretch>
        </p:blipFill>
        <p:spPr>
          <a:xfrm>
            <a:off x="297543" y="3429000"/>
            <a:ext cx="4655457" cy="2890730"/>
          </a:xfrm>
          <a:prstGeom prst="rect">
            <a:avLst/>
          </a:prstGeom>
        </p:spPr>
      </p:pic>
      <p:pic>
        <p:nvPicPr>
          <p:cNvPr id="9" name="Picture 8">
            <a:extLst>
              <a:ext uri="{FF2B5EF4-FFF2-40B4-BE49-F238E27FC236}">
                <a16:creationId xmlns:a16="http://schemas.microsoft.com/office/drawing/2014/main" id="{420D40DE-E64E-7CA3-7DD5-41AE4EA416FD}"/>
              </a:ext>
            </a:extLst>
          </p:cNvPr>
          <p:cNvPicPr>
            <a:picLocks noChangeAspect="1"/>
          </p:cNvPicPr>
          <p:nvPr/>
        </p:nvPicPr>
        <p:blipFill>
          <a:blip r:embed="rId5"/>
          <a:stretch>
            <a:fillRect/>
          </a:stretch>
        </p:blipFill>
        <p:spPr>
          <a:xfrm>
            <a:off x="5531318" y="3131902"/>
            <a:ext cx="4293402" cy="3485964"/>
          </a:xfrm>
          <a:prstGeom prst="rect">
            <a:avLst/>
          </a:prstGeom>
        </p:spPr>
      </p:pic>
    </p:spTree>
    <p:extLst>
      <p:ext uri="{BB962C8B-B14F-4D97-AF65-F5344CB8AC3E}">
        <p14:creationId xmlns:p14="http://schemas.microsoft.com/office/powerpoint/2010/main" val="1157393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F5752-8E4A-9739-D772-3B8A8527B3EF}"/>
              </a:ext>
            </a:extLst>
          </p:cNvPr>
          <p:cNvSpPr txBox="1"/>
          <p:nvPr/>
        </p:nvSpPr>
        <p:spPr>
          <a:xfrm>
            <a:off x="463296" y="590198"/>
            <a:ext cx="9131808" cy="2746906"/>
          </a:xfrm>
          <a:prstGeom prst="rect">
            <a:avLst/>
          </a:prstGeom>
          <a:noFill/>
        </p:spPr>
        <p:txBody>
          <a:bodyPr wrap="square">
            <a:spAutoFit/>
          </a:bodyPr>
          <a:lstStyle/>
          <a:p>
            <a:pPr algn="l">
              <a:lnSpc>
                <a:spcPts val="2400"/>
              </a:lnSpc>
              <a:spcBef>
                <a:spcPts val="2400"/>
              </a:spcBef>
              <a:spcAft>
                <a:spcPts val="1200"/>
              </a:spcAft>
              <a:buNone/>
            </a:pPr>
            <a:r>
              <a:rPr lang="en-US" b="1" dirty="0">
                <a:solidFill>
                  <a:srgbClr val="0F1115"/>
                </a:solidFill>
                <a:effectLst/>
                <a:latin typeface="quote-cjk-patch"/>
              </a:rPr>
              <a:t> Key Points to Remember:</a:t>
            </a:r>
          </a:p>
          <a:p>
            <a:pPr algn="l">
              <a:spcBef>
                <a:spcPts val="1200"/>
              </a:spcBef>
              <a:spcAft>
                <a:spcPts val="1200"/>
              </a:spcAft>
              <a:buFont typeface="+mj-lt"/>
              <a:buAutoNum type="arabicPeriod"/>
            </a:pPr>
            <a:r>
              <a:rPr lang="en-US" b="1" i="0" dirty="0">
                <a:solidFill>
                  <a:srgbClr val="0F1115"/>
                </a:solidFill>
                <a:effectLst/>
                <a:latin typeface="quote-cjk-patch"/>
              </a:rPr>
              <a:t>Aggregation Required</a:t>
            </a:r>
            <a:r>
              <a:rPr lang="en-US" b="0" i="0" dirty="0">
                <a:solidFill>
                  <a:srgbClr val="0F1115"/>
                </a:solidFill>
                <a:effectLst/>
                <a:latin typeface="quote-cjk-patch"/>
              </a:rPr>
              <a:t>: PIVOT always requires an aggregate function (SUM, AVG, MAX, etc.)</a:t>
            </a:r>
          </a:p>
          <a:p>
            <a:pPr algn="l">
              <a:spcBef>
                <a:spcPts val="450"/>
              </a:spcBef>
              <a:spcAft>
                <a:spcPts val="1200"/>
              </a:spcAft>
              <a:buFont typeface="+mj-lt"/>
              <a:buAutoNum type="arabicPeriod"/>
            </a:pPr>
            <a:r>
              <a:rPr lang="en-US" b="1" i="0" dirty="0">
                <a:solidFill>
                  <a:srgbClr val="0F1115"/>
                </a:solidFill>
                <a:effectLst/>
                <a:latin typeface="quote-cjk-patch"/>
              </a:rPr>
              <a:t>Column Values Become Headers</a:t>
            </a:r>
            <a:r>
              <a:rPr lang="en-US" b="0" i="0" dirty="0">
                <a:solidFill>
                  <a:srgbClr val="0F1115"/>
                </a:solidFill>
                <a:effectLst/>
                <a:latin typeface="quote-cjk-patch"/>
              </a:rPr>
              <a:t>: The unique values in the pivoted column become column headers</a:t>
            </a:r>
          </a:p>
          <a:p>
            <a:pPr algn="l">
              <a:spcBef>
                <a:spcPts val="450"/>
              </a:spcBef>
              <a:spcAft>
                <a:spcPts val="1200"/>
              </a:spcAft>
              <a:buFont typeface="+mj-lt"/>
              <a:buAutoNum type="arabicPeriod"/>
            </a:pPr>
            <a:r>
              <a:rPr lang="en-US" b="1" i="0" dirty="0">
                <a:solidFill>
                  <a:srgbClr val="0F1115"/>
                </a:solidFill>
                <a:effectLst/>
                <a:latin typeface="quote-cjk-patch"/>
              </a:rPr>
              <a:t>NULL Handling</a:t>
            </a:r>
            <a:r>
              <a:rPr lang="en-US" b="0" i="0" dirty="0">
                <a:solidFill>
                  <a:srgbClr val="0F1115"/>
                </a:solidFill>
                <a:effectLst/>
                <a:latin typeface="quote-cjk-patch"/>
              </a:rPr>
              <a:t>: Cells without data become NULL (use ISNULL/COALESCE to handle)</a:t>
            </a:r>
          </a:p>
          <a:p>
            <a:pPr algn="l">
              <a:spcBef>
                <a:spcPts val="450"/>
              </a:spcBef>
              <a:spcAft>
                <a:spcPts val="1200"/>
              </a:spcAft>
              <a:buFont typeface="+mj-lt"/>
              <a:buAutoNum type="arabicPeriod"/>
            </a:pPr>
            <a:r>
              <a:rPr lang="en-US" b="1" i="0" dirty="0">
                <a:solidFill>
                  <a:srgbClr val="0F1115"/>
                </a:solidFill>
                <a:effectLst/>
                <a:latin typeface="quote-cjk-patch"/>
              </a:rPr>
              <a:t>Multiple Aggregates</a:t>
            </a:r>
            <a:r>
              <a:rPr lang="en-US" b="0" i="0" dirty="0">
                <a:solidFill>
                  <a:srgbClr val="0F1115"/>
                </a:solidFill>
                <a:effectLst/>
                <a:latin typeface="quote-cjk-patch"/>
              </a:rPr>
              <a:t>: For multiple aggregations, you might need multiple PIVOT operations</a:t>
            </a:r>
          </a:p>
        </p:txBody>
      </p:sp>
    </p:spTree>
    <p:extLst>
      <p:ext uri="{BB962C8B-B14F-4D97-AF65-F5344CB8AC3E}">
        <p14:creationId xmlns:p14="http://schemas.microsoft.com/office/powerpoint/2010/main" val="1109741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E505-40D9-4ED7-D016-8A821BFA10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945D73-8785-5830-BDB6-66021AD6D02D}"/>
              </a:ext>
            </a:extLst>
          </p:cNvPr>
          <p:cNvPicPr>
            <a:picLocks noChangeAspect="1"/>
          </p:cNvPicPr>
          <p:nvPr/>
        </p:nvPicPr>
        <p:blipFill>
          <a:blip r:embed="rId2"/>
          <a:stretch>
            <a:fillRect/>
          </a:stretch>
        </p:blipFill>
        <p:spPr>
          <a:xfrm>
            <a:off x="389983" y="447253"/>
            <a:ext cx="6226080" cy="3429297"/>
          </a:xfrm>
          <a:prstGeom prst="rect">
            <a:avLst/>
          </a:prstGeom>
        </p:spPr>
      </p:pic>
    </p:spTree>
    <p:extLst>
      <p:ext uri="{BB962C8B-B14F-4D97-AF65-F5344CB8AC3E}">
        <p14:creationId xmlns:p14="http://schemas.microsoft.com/office/powerpoint/2010/main" val="35282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9C2D-F040-78E6-DD9B-00AC84CAA3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164119-33F6-DB1B-2C31-82D128A4EEBA}"/>
              </a:ext>
            </a:extLst>
          </p:cNvPr>
          <p:cNvPicPr>
            <a:picLocks noChangeAspect="1"/>
          </p:cNvPicPr>
          <p:nvPr/>
        </p:nvPicPr>
        <p:blipFill>
          <a:blip r:embed="rId2"/>
          <a:stretch>
            <a:fillRect/>
          </a:stretch>
        </p:blipFill>
        <p:spPr>
          <a:xfrm>
            <a:off x="172263" y="202340"/>
            <a:ext cx="6348010" cy="3109229"/>
          </a:xfrm>
          <a:prstGeom prst="rect">
            <a:avLst/>
          </a:prstGeom>
        </p:spPr>
      </p:pic>
    </p:spTree>
    <p:extLst>
      <p:ext uri="{BB962C8B-B14F-4D97-AF65-F5344CB8AC3E}">
        <p14:creationId xmlns:p14="http://schemas.microsoft.com/office/powerpoint/2010/main" val="125007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263D5-F352-EAA7-74F0-A6DE67CBD0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7F076F-3E87-9983-BF3B-E6F811D58AB9}"/>
              </a:ext>
            </a:extLst>
          </p:cNvPr>
          <p:cNvPicPr>
            <a:picLocks noChangeAspect="1"/>
          </p:cNvPicPr>
          <p:nvPr/>
        </p:nvPicPr>
        <p:blipFill>
          <a:blip r:embed="rId2"/>
          <a:stretch>
            <a:fillRect/>
          </a:stretch>
        </p:blipFill>
        <p:spPr>
          <a:xfrm>
            <a:off x="304555" y="193086"/>
            <a:ext cx="5639289" cy="3101609"/>
          </a:xfrm>
          <a:prstGeom prst="rect">
            <a:avLst/>
          </a:prstGeom>
        </p:spPr>
      </p:pic>
      <p:pic>
        <p:nvPicPr>
          <p:cNvPr id="5" name="Picture 4">
            <a:extLst>
              <a:ext uri="{FF2B5EF4-FFF2-40B4-BE49-F238E27FC236}">
                <a16:creationId xmlns:a16="http://schemas.microsoft.com/office/drawing/2014/main" id="{A580F002-9E22-D555-30A6-BE0F5779D989}"/>
              </a:ext>
            </a:extLst>
          </p:cNvPr>
          <p:cNvPicPr>
            <a:picLocks noChangeAspect="1"/>
          </p:cNvPicPr>
          <p:nvPr/>
        </p:nvPicPr>
        <p:blipFill>
          <a:blip r:embed="rId3"/>
          <a:stretch>
            <a:fillRect/>
          </a:stretch>
        </p:blipFill>
        <p:spPr>
          <a:xfrm>
            <a:off x="304555" y="3121307"/>
            <a:ext cx="5585944" cy="3543607"/>
          </a:xfrm>
          <a:prstGeom prst="rect">
            <a:avLst/>
          </a:prstGeom>
        </p:spPr>
      </p:pic>
      <p:pic>
        <p:nvPicPr>
          <p:cNvPr id="7" name="Picture 6">
            <a:extLst>
              <a:ext uri="{FF2B5EF4-FFF2-40B4-BE49-F238E27FC236}">
                <a16:creationId xmlns:a16="http://schemas.microsoft.com/office/drawing/2014/main" id="{685CEA81-25B9-0932-1AF5-FA75B1B50E6B}"/>
              </a:ext>
            </a:extLst>
          </p:cNvPr>
          <p:cNvPicPr>
            <a:picLocks noChangeAspect="1"/>
          </p:cNvPicPr>
          <p:nvPr/>
        </p:nvPicPr>
        <p:blipFill>
          <a:blip r:embed="rId4"/>
          <a:stretch>
            <a:fillRect/>
          </a:stretch>
        </p:blipFill>
        <p:spPr>
          <a:xfrm>
            <a:off x="3664951" y="532205"/>
            <a:ext cx="5936494" cy="2423370"/>
          </a:xfrm>
          <a:prstGeom prst="rect">
            <a:avLst/>
          </a:prstGeom>
        </p:spPr>
      </p:pic>
      <p:pic>
        <p:nvPicPr>
          <p:cNvPr id="9" name="Picture 8">
            <a:extLst>
              <a:ext uri="{FF2B5EF4-FFF2-40B4-BE49-F238E27FC236}">
                <a16:creationId xmlns:a16="http://schemas.microsoft.com/office/drawing/2014/main" id="{2AC5AC42-73A1-D286-134A-67A9DB15DF70}"/>
              </a:ext>
            </a:extLst>
          </p:cNvPr>
          <p:cNvPicPr>
            <a:picLocks noChangeAspect="1"/>
          </p:cNvPicPr>
          <p:nvPr/>
        </p:nvPicPr>
        <p:blipFill>
          <a:blip r:embed="rId5"/>
          <a:stretch>
            <a:fillRect/>
          </a:stretch>
        </p:blipFill>
        <p:spPr>
          <a:xfrm>
            <a:off x="3421089" y="4077700"/>
            <a:ext cx="6180356" cy="2248095"/>
          </a:xfrm>
          <a:prstGeom prst="rect">
            <a:avLst/>
          </a:prstGeom>
        </p:spPr>
      </p:pic>
    </p:spTree>
    <p:extLst>
      <p:ext uri="{BB962C8B-B14F-4D97-AF65-F5344CB8AC3E}">
        <p14:creationId xmlns:p14="http://schemas.microsoft.com/office/powerpoint/2010/main" val="763064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B1E5E-CDE1-A6B0-BC87-662752729A8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5DA5B6-2D26-E17E-962C-0D5EED953862}"/>
              </a:ext>
            </a:extLst>
          </p:cNvPr>
          <p:cNvPicPr>
            <a:picLocks noChangeAspect="1"/>
          </p:cNvPicPr>
          <p:nvPr/>
        </p:nvPicPr>
        <p:blipFill>
          <a:blip r:embed="rId2"/>
          <a:stretch>
            <a:fillRect/>
          </a:stretch>
        </p:blipFill>
        <p:spPr>
          <a:xfrm>
            <a:off x="347024" y="121633"/>
            <a:ext cx="5319221" cy="3307367"/>
          </a:xfrm>
          <a:prstGeom prst="rect">
            <a:avLst/>
          </a:prstGeom>
        </p:spPr>
      </p:pic>
      <p:pic>
        <p:nvPicPr>
          <p:cNvPr id="5" name="Picture 4">
            <a:extLst>
              <a:ext uri="{FF2B5EF4-FFF2-40B4-BE49-F238E27FC236}">
                <a16:creationId xmlns:a16="http://schemas.microsoft.com/office/drawing/2014/main" id="{7BDBB5C1-7908-CA58-DADF-A72B00F67714}"/>
              </a:ext>
            </a:extLst>
          </p:cNvPr>
          <p:cNvPicPr>
            <a:picLocks noChangeAspect="1"/>
          </p:cNvPicPr>
          <p:nvPr/>
        </p:nvPicPr>
        <p:blipFill>
          <a:blip r:embed="rId3"/>
          <a:stretch>
            <a:fillRect/>
          </a:stretch>
        </p:blipFill>
        <p:spPr>
          <a:xfrm>
            <a:off x="161458" y="3474720"/>
            <a:ext cx="4488569" cy="1691787"/>
          </a:xfrm>
          <a:prstGeom prst="rect">
            <a:avLst/>
          </a:prstGeom>
        </p:spPr>
      </p:pic>
      <p:pic>
        <p:nvPicPr>
          <p:cNvPr id="7" name="Picture 6">
            <a:extLst>
              <a:ext uri="{FF2B5EF4-FFF2-40B4-BE49-F238E27FC236}">
                <a16:creationId xmlns:a16="http://schemas.microsoft.com/office/drawing/2014/main" id="{613C1F80-1154-2965-C0A4-94C463459A2C}"/>
              </a:ext>
            </a:extLst>
          </p:cNvPr>
          <p:cNvPicPr>
            <a:picLocks noChangeAspect="1"/>
          </p:cNvPicPr>
          <p:nvPr/>
        </p:nvPicPr>
        <p:blipFill>
          <a:blip r:embed="rId4"/>
          <a:stretch>
            <a:fillRect/>
          </a:stretch>
        </p:blipFill>
        <p:spPr>
          <a:xfrm>
            <a:off x="161458" y="5166507"/>
            <a:ext cx="5288738" cy="1760373"/>
          </a:xfrm>
          <a:prstGeom prst="rect">
            <a:avLst/>
          </a:prstGeom>
        </p:spPr>
      </p:pic>
    </p:spTree>
    <p:extLst>
      <p:ext uri="{BB962C8B-B14F-4D97-AF65-F5344CB8AC3E}">
        <p14:creationId xmlns:p14="http://schemas.microsoft.com/office/powerpoint/2010/main" val="21651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C157C-7E71-00DD-B11C-77BDBC4BF8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0C6D27A-4A4F-48A4-DF66-B8528E6986DA}"/>
              </a:ext>
            </a:extLst>
          </p:cNvPr>
          <p:cNvPicPr>
            <a:picLocks noChangeAspect="1"/>
          </p:cNvPicPr>
          <p:nvPr/>
        </p:nvPicPr>
        <p:blipFill>
          <a:blip r:embed="rId2"/>
          <a:stretch>
            <a:fillRect/>
          </a:stretch>
        </p:blipFill>
        <p:spPr>
          <a:xfrm>
            <a:off x="217995" y="104503"/>
            <a:ext cx="6073666" cy="3078747"/>
          </a:xfrm>
          <a:prstGeom prst="rect">
            <a:avLst/>
          </a:prstGeom>
        </p:spPr>
      </p:pic>
      <p:pic>
        <p:nvPicPr>
          <p:cNvPr id="3" name="Picture 2">
            <a:extLst>
              <a:ext uri="{FF2B5EF4-FFF2-40B4-BE49-F238E27FC236}">
                <a16:creationId xmlns:a16="http://schemas.microsoft.com/office/drawing/2014/main" id="{7D36113A-261E-9AB2-DFCA-4850F8E79F73}"/>
              </a:ext>
            </a:extLst>
          </p:cNvPr>
          <p:cNvPicPr>
            <a:picLocks noChangeAspect="1"/>
          </p:cNvPicPr>
          <p:nvPr/>
        </p:nvPicPr>
        <p:blipFill>
          <a:blip r:embed="rId3"/>
          <a:stretch>
            <a:fillRect/>
          </a:stretch>
        </p:blipFill>
        <p:spPr>
          <a:xfrm>
            <a:off x="73202" y="3423268"/>
            <a:ext cx="6218459" cy="3330229"/>
          </a:xfrm>
          <a:prstGeom prst="rect">
            <a:avLst/>
          </a:prstGeom>
        </p:spPr>
      </p:pic>
    </p:spTree>
    <p:extLst>
      <p:ext uri="{BB962C8B-B14F-4D97-AF65-F5344CB8AC3E}">
        <p14:creationId xmlns:p14="http://schemas.microsoft.com/office/powerpoint/2010/main" val="2623613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93A60-7F4A-4075-E419-85EE761A0B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F28ECB-54CA-08F7-E36B-FFFE7CC86089}"/>
              </a:ext>
            </a:extLst>
          </p:cNvPr>
          <p:cNvPicPr>
            <a:picLocks noChangeAspect="1"/>
          </p:cNvPicPr>
          <p:nvPr/>
        </p:nvPicPr>
        <p:blipFill>
          <a:blip r:embed="rId2"/>
          <a:stretch>
            <a:fillRect/>
          </a:stretch>
        </p:blipFill>
        <p:spPr>
          <a:xfrm>
            <a:off x="286027" y="274047"/>
            <a:ext cx="6172735" cy="3154953"/>
          </a:xfrm>
          <a:prstGeom prst="rect">
            <a:avLst/>
          </a:prstGeom>
        </p:spPr>
      </p:pic>
      <p:pic>
        <p:nvPicPr>
          <p:cNvPr id="5" name="Picture 4">
            <a:extLst>
              <a:ext uri="{FF2B5EF4-FFF2-40B4-BE49-F238E27FC236}">
                <a16:creationId xmlns:a16="http://schemas.microsoft.com/office/drawing/2014/main" id="{643C021D-F550-2FE3-E35F-74DC2EFF1AF3}"/>
              </a:ext>
            </a:extLst>
          </p:cNvPr>
          <p:cNvPicPr>
            <a:picLocks noChangeAspect="1"/>
          </p:cNvPicPr>
          <p:nvPr/>
        </p:nvPicPr>
        <p:blipFill>
          <a:blip r:embed="rId3"/>
          <a:stretch>
            <a:fillRect/>
          </a:stretch>
        </p:blipFill>
        <p:spPr>
          <a:xfrm>
            <a:off x="-50075" y="3429000"/>
            <a:ext cx="6287045" cy="3299746"/>
          </a:xfrm>
          <a:prstGeom prst="rect">
            <a:avLst/>
          </a:prstGeom>
        </p:spPr>
      </p:pic>
    </p:spTree>
    <p:extLst>
      <p:ext uri="{BB962C8B-B14F-4D97-AF65-F5344CB8AC3E}">
        <p14:creationId xmlns:p14="http://schemas.microsoft.com/office/powerpoint/2010/main" val="1008188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2FCAA-5208-4115-0033-78F3F505C61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0B3710E-F480-998B-3B44-7D51B7F7C5E6}"/>
              </a:ext>
            </a:extLst>
          </p:cNvPr>
          <p:cNvPicPr>
            <a:picLocks noChangeAspect="1"/>
          </p:cNvPicPr>
          <p:nvPr/>
        </p:nvPicPr>
        <p:blipFill>
          <a:blip r:embed="rId2"/>
          <a:stretch>
            <a:fillRect/>
          </a:stretch>
        </p:blipFill>
        <p:spPr>
          <a:xfrm>
            <a:off x="166829" y="68289"/>
            <a:ext cx="6149873" cy="3360711"/>
          </a:xfrm>
          <a:prstGeom prst="rect">
            <a:avLst/>
          </a:prstGeom>
        </p:spPr>
      </p:pic>
      <p:pic>
        <p:nvPicPr>
          <p:cNvPr id="3" name="Picture 2">
            <a:extLst>
              <a:ext uri="{FF2B5EF4-FFF2-40B4-BE49-F238E27FC236}">
                <a16:creationId xmlns:a16="http://schemas.microsoft.com/office/drawing/2014/main" id="{3F2A7AC7-CB5C-AF48-1EC4-3070F5498622}"/>
              </a:ext>
            </a:extLst>
          </p:cNvPr>
          <p:cNvPicPr>
            <a:picLocks noChangeAspect="1"/>
          </p:cNvPicPr>
          <p:nvPr/>
        </p:nvPicPr>
        <p:blipFill>
          <a:blip r:embed="rId3"/>
          <a:stretch>
            <a:fillRect/>
          </a:stretch>
        </p:blipFill>
        <p:spPr>
          <a:xfrm>
            <a:off x="211458" y="3429000"/>
            <a:ext cx="6172735" cy="3345470"/>
          </a:xfrm>
          <a:prstGeom prst="rect">
            <a:avLst/>
          </a:prstGeom>
        </p:spPr>
      </p:pic>
      <p:pic>
        <p:nvPicPr>
          <p:cNvPr id="5" name="Picture 4">
            <a:extLst>
              <a:ext uri="{FF2B5EF4-FFF2-40B4-BE49-F238E27FC236}">
                <a16:creationId xmlns:a16="http://schemas.microsoft.com/office/drawing/2014/main" id="{857B11FC-D406-C507-219A-80AC06A2388A}"/>
              </a:ext>
            </a:extLst>
          </p:cNvPr>
          <p:cNvPicPr>
            <a:picLocks noChangeAspect="1"/>
          </p:cNvPicPr>
          <p:nvPr/>
        </p:nvPicPr>
        <p:blipFill>
          <a:blip r:embed="rId4"/>
          <a:stretch>
            <a:fillRect/>
          </a:stretch>
        </p:blipFill>
        <p:spPr>
          <a:xfrm>
            <a:off x="3934920" y="83530"/>
            <a:ext cx="6111770" cy="3574090"/>
          </a:xfrm>
          <a:prstGeom prst="rect">
            <a:avLst/>
          </a:prstGeom>
        </p:spPr>
      </p:pic>
      <p:pic>
        <p:nvPicPr>
          <p:cNvPr id="8" name="Picture 7">
            <a:extLst>
              <a:ext uri="{FF2B5EF4-FFF2-40B4-BE49-F238E27FC236}">
                <a16:creationId xmlns:a16="http://schemas.microsoft.com/office/drawing/2014/main" id="{56B25E82-DBDF-8C3C-B228-176FD2E3BFDB}"/>
              </a:ext>
            </a:extLst>
          </p:cNvPr>
          <p:cNvPicPr>
            <a:picLocks noChangeAspect="1"/>
          </p:cNvPicPr>
          <p:nvPr/>
        </p:nvPicPr>
        <p:blipFill>
          <a:blip r:embed="rId5"/>
          <a:stretch>
            <a:fillRect/>
          </a:stretch>
        </p:blipFill>
        <p:spPr>
          <a:xfrm>
            <a:off x="3752025" y="2752844"/>
            <a:ext cx="6294665" cy="3520745"/>
          </a:xfrm>
          <a:prstGeom prst="rect">
            <a:avLst/>
          </a:prstGeom>
        </p:spPr>
      </p:pic>
    </p:spTree>
    <p:extLst>
      <p:ext uri="{BB962C8B-B14F-4D97-AF65-F5344CB8AC3E}">
        <p14:creationId xmlns:p14="http://schemas.microsoft.com/office/powerpoint/2010/main" val="2335781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C0856-9563-310D-DEF0-85E9C971EA8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AABEDB-D6CF-578F-341F-36EA45B369CD}"/>
              </a:ext>
            </a:extLst>
          </p:cNvPr>
          <p:cNvPicPr>
            <a:picLocks noChangeAspect="1"/>
          </p:cNvPicPr>
          <p:nvPr/>
        </p:nvPicPr>
        <p:blipFill>
          <a:blip r:embed="rId2"/>
          <a:stretch>
            <a:fillRect/>
          </a:stretch>
        </p:blipFill>
        <p:spPr>
          <a:xfrm>
            <a:off x="162473" y="22565"/>
            <a:ext cx="6210838" cy="3406435"/>
          </a:xfrm>
          <a:prstGeom prst="rect">
            <a:avLst/>
          </a:prstGeom>
        </p:spPr>
      </p:pic>
      <p:pic>
        <p:nvPicPr>
          <p:cNvPr id="5" name="Picture 4">
            <a:extLst>
              <a:ext uri="{FF2B5EF4-FFF2-40B4-BE49-F238E27FC236}">
                <a16:creationId xmlns:a16="http://schemas.microsoft.com/office/drawing/2014/main" id="{6A1069B4-05B2-732C-5846-15674A678DE4}"/>
              </a:ext>
            </a:extLst>
          </p:cNvPr>
          <p:cNvPicPr>
            <a:picLocks noChangeAspect="1"/>
          </p:cNvPicPr>
          <p:nvPr/>
        </p:nvPicPr>
        <p:blipFill>
          <a:blip r:embed="rId3"/>
          <a:stretch>
            <a:fillRect/>
          </a:stretch>
        </p:blipFill>
        <p:spPr>
          <a:xfrm>
            <a:off x="143421" y="3429000"/>
            <a:ext cx="6248942" cy="2994920"/>
          </a:xfrm>
          <a:prstGeom prst="rect">
            <a:avLst/>
          </a:prstGeom>
        </p:spPr>
      </p:pic>
      <p:pic>
        <p:nvPicPr>
          <p:cNvPr id="7" name="Picture 6">
            <a:extLst>
              <a:ext uri="{FF2B5EF4-FFF2-40B4-BE49-F238E27FC236}">
                <a16:creationId xmlns:a16="http://schemas.microsoft.com/office/drawing/2014/main" id="{8C4CD10F-A7D4-1A79-7A29-C76E0650F9F7}"/>
              </a:ext>
            </a:extLst>
          </p:cNvPr>
          <p:cNvPicPr>
            <a:picLocks noChangeAspect="1"/>
          </p:cNvPicPr>
          <p:nvPr/>
        </p:nvPicPr>
        <p:blipFill>
          <a:blip r:embed="rId4"/>
          <a:stretch>
            <a:fillRect/>
          </a:stretch>
        </p:blipFill>
        <p:spPr>
          <a:xfrm>
            <a:off x="3625777" y="434080"/>
            <a:ext cx="5867908" cy="3475021"/>
          </a:xfrm>
          <a:prstGeom prst="rect">
            <a:avLst/>
          </a:prstGeom>
        </p:spPr>
      </p:pic>
      <p:pic>
        <p:nvPicPr>
          <p:cNvPr id="9" name="Picture 8">
            <a:extLst>
              <a:ext uri="{FF2B5EF4-FFF2-40B4-BE49-F238E27FC236}">
                <a16:creationId xmlns:a16="http://schemas.microsoft.com/office/drawing/2014/main" id="{DA4F0424-37FC-468F-7510-FC09C8448442}"/>
              </a:ext>
            </a:extLst>
          </p:cNvPr>
          <p:cNvPicPr>
            <a:picLocks noChangeAspect="1"/>
          </p:cNvPicPr>
          <p:nvPr/>
        </p:nvPicPr>
        <p:blipFill>
          <a:blip r:embed="rId5"/>
          <a:stretch>
            <a:fillRect/>
          </a:stretch>
        </p:blipFill>
        <p:spPr>
          <a:xfrm>
            <a:off x="3408588" y="3085575"/>
            <a:ext cx="6302286" cy="3505504"/>
          </a:xfrm>
          <a:prstGeom prst="rect">
            <a:avLst/>
          </a:prstGeom>
        </p:spPr>
      </p:pic>
    </p:spTree>
    <p:extLst>
      <p:ext uri="{BB962C8B-B14F-4D97-AF65-F5344CB8AC3E}">
        <p14:creationId xmlns:p14="http://schemas.microsoft.com/office/powerpoint/2010/main" val="2726483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3E893-EB80-1190-5E28-1A084D7EEC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EE2F0D-F397-8345-0C4A-0522BEE91EAB}"/>
              </a:ext>
            </a:extLst>
          </p:cNvPr>
          <p:cNvPicPr>
            <a:picLocks noChangeAspect="1"/>
          </p:cNvPicPr>
          <p:nvPr/>
        </p:nvPicPr>
        <p:blipFill>
          <a:blip r:embed="rId2"/>
          <a:stretch>
            <a:fillRect/>
          </a:stretch>
        </p:blipFill>
        <p:spPr>
          <a:xfrm>
            <a:off x="323575" y="171302"/>
            <a:ext cx="6332769" cy="3406435"/>
          </a:xfrm>
          <a:prstGeom prst="rect">
            <a:avLst/>
          </a:prstGeom>
        </p:spPr>
      </p:pic>
    </p:spTree>
    <p:extLst>
      <p:ext uri="{BB962C8B-B14F-4D97-AF65-F5344CB8AC3E}">
        <p14:creationId xmlns:p14="http://schemas.microsoft.com/office/powerpoint/2010/main" val="2551614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D29A-B4F1-7845-01A9-9FC7E064E3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4FA820-4FE3-CA11-16C0-4FC79D5D7139}"/>
              </a:ext>
            </a:extLst>
          </p:cNvPr>
          <p:cNvPicPr>
            <a:picLocks noChangeAspect="1"/>
          </p:cNvPicPr>
          <p:nvPr/>
        </p:nvPicPr>
        <p:blipFill>
          <a:blip r:embed="rId2"/>
          <a:stretch>
            <a:fillRect/>
          </a:stretch>
        </p:blipFill>
        <p:spPr>
          <a:xfrm>
            <a:off x="0" y="0"/>
            <a:ext cx="5105842" cy="2972058"/>
          </a:xfrm>
          <a:prstGeom prst="rect">
            <a:avLst/>
          </a:prstGeom>
        </p:spPr>
      </p:pic>
      <p:pic>
        <p:nvPicPr>
          <p:cNvPr id="5" name="Picture 4">
            <a:extLst>
              <a:ext uri="{FF2B5EF4-FFF2-40B4-BE49-F238E27FC236}">
                <a16:creationId xmlns:a16="http://schemas.microsoft.com/office/drawing/2014/main" id="{8680446F-89F0-8CB1-6838-64306BC3EF03}"/>
              </a:ext>
            </a:extLst>
          </p:cNvPr>
          <p:cNvPicPr>
            <a:picLocks noChangeAspect="1"/>
          </p:cNvPicPr>
          <p:nvPr/>
        </p:nvPicPr>
        <p:blipFill>
          <a:blip r:embed="rId3"/>
          <a:stretch>
            <a:fillRect/>
          </a:stretch>
        </p:blipFill>
        <p:spPr>
          <a:xfrm>
            <a:off x="0" y="3276600"/>
            <a:ext cx="5685013" cy="2872989"/>
          </a:xfrm>
          <a:prstGeom prst="rect">
            <a:avLst/>
          </a:prstGeom>
        </p:spPr>
      </p:pic>
      <p:pic>
        <p:nvPicPr>
          <p:cNvPr id="7" name="Picture 6">
            <a:extLst>
              <a:ext uri="{FF2B5EF4-FFF2-40B4-BE49-F238E27FC236}">
                <a16:creationId xmlns:a16="http://schemas.microsoft.com/office/drawing/2014/main" id="{F2EF81FF-220C-A704-E26B-BA201EA506F8}"/>
              </a:ext>
            </a:extLst>
          </p:cNvPr>
          <p:cNvPicPr>
            <a:picLocks noChangeAspect="1"/>
          </p:cNvPicPr>
          <p:nvPr/>
        </p:nvPicPr>
        <p:blipFill>
          <a:blip r:embed="rId4"/>
          <a:stretch>
            <a:fillRect/>
          </a:stretch>
        </p:blipFill>
        <p:spPr>
          <a:xfrm>
            <a:off x="5105842" y="-148"/>
            <a:ext cx="5075360" cy="3200677"/>
          </a:xfrm>
          <a:prstGeom prst="rect">
            <a:avLst/>
          </a:prstGeom>
        </p:spPr>
      </p:pic>
    </p:spTree>
    <p:extLst>
      <p:ext uri="{BB962C8B-B14F-4D97-AF65-F5344CB8AC3E}">
        <p14:creationId xmlns:p14="http://schemas.microsoft.com/office/powerpoint/2010/main" val="3003737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B80D-341B-56C8-4F0C-D26AC95F9B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B4F758-CD17-4744-5C26-6C90264C582C}"/>
              </a:ext>
            </a:extLst>
          </p:cNvPr>
          <p:cNvPicPr>
            <a:picLocks noChangeAspect="1"/>
          </p:cNvPicPr>
          <p:nvPr/>
        </p:nvPicPr>
        <p:blipFill>
          <a:blip r:embed="rId2"/>
          <a:stretch>
            <a:fillRect/>
          </a:stretch>
        </p:blipFill>
        <p:spPr>
          <a:xfrm>
            <a:off x="167384" y="127788"/>
            <a:ext cx="5913632" cy="2735817"/>
          </a:xfrm>
          <a:prstGeom prst="rect">
            <a:avLst/>
          </a:prstGeom>
        </p:spPr>
      </p:pic>
      <p:pic>
        <p:nvPicPr>
          <p:cNvPr id="5" name="Picture 4">
            <a:extLst>
              <a:ext uri="{FF2B5EF4-FFF2-40B4-BE49-F238E27FC236}">
                <a16:creationId xmlns:a16="http://schemas.microsoft.com/office/drawing/2014/main" id="{7B944E42-CE26-8031-038B-5C807AE8424A}"/>
              </a:ext>
            </a:extLst>
          </p:cNvPr>
          <p:cNvPicPr>
            <a:picLocks noChangeAspect="1"/>
          </p:cNvPicPr>
          <p:nvPr/>
        </p:nvPicPr>
        <p:blipFill>
          <a:blip r:embed="rId3"/>
          <a:stretch>
            <a:fillRect/>
          </a:stretch>
        </p:blipFill>
        <p:spPr>
          <a:xfrm>
            <a:off x="341011" y="2443740"/>
            <a:ext cx="5906012" cy="2362405"/>
          </a:xfrm>
          <a:prstGeom prst="rect">
            <a:avLst/>
          </a:prstGeom>
        </p:spPr>
      </p:pic>
      <p:pic>
        <p:nvPicPr>
          <p:cNvPr id="7" name="Picture 6">
            <a:extLst>
              <a:ext uri="{FF2B5EF4-FFF2-40B4-BE49-F238E27FC236}">
                <a16:creationId xmlns:a16="http://schemas.microsoft.com/office/drawing/2014/main" id="{706D721F-D42C-1414-D699-B2F77F210233}"/>
              </a:ext>
            </a:extLst>
          </p:cNvPr>
          <p:cNvPicPr>
            <a:picLocks noChangeAspect="1"/>
          </p:cNvPicPr>
          <p:nvPr/>
        </p:nvPicPr>
        <p:blipFill>
          <a:blip r:embed="rId4"/>
          <a:stretch>
            <a:fillRect/>
          </a:stretch>
        </p:blipFill>
        <p:spPr>
          <a:xfrm>
            <a:off x="2806073" y="2725634"/>
            <a:ext cx="6096528" cy="3444538"/>
          </a:xfrm>
          <a:prstGeom prst="rect">
            <a:avLst/>
          </a:prstGeom>
        </p:spPr>
      </p:pic>
    </p:spTree>
    <p:extLst>
      <p:ext uri="{BB962C8B-B14F-4D97-AF65-F5344CB8AC3E}">
        <p14:creationId xmlns:p14="http://schemas.microsoft.com/office/powerpoint/2010/main" val="1750804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234C0-6502-085A-59CD-B3BA280ADD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054374-26BC-6414-3D86-BEB959F831B9}"/>
              </a:ext>
            </a:extLst>
          </p:cNvPr>
          <p:cNvPicPr>
            <a:picLocks noChangeAspect="1"/>
          </p:cNvPicPr>
          <p:nvPr/>
        </p:nvPicPr>
        <p:blipFill>
          <a:blip r:embed="rId2"/>
          <a:stretch>
            <a:fillRect/>
          </a:stretch>
        </p:blipFill>
        <p:spPr>
          <a:xfrm>
            <a:off x="205479" y="93519"/>
            <a:ext cx="6020322" cy="2255715"/>
          </a:xfrm>
          <a:prstGeom prst="rect">
            <a:avLst/>
          </a:prstGeom>
        </p:spPr>
      </p:pic>
      <p:pic>
        <p:nvPicPr>
          <p:cNvPr id="5" name="Picture 4">
            <a:extLst>
              <a:ext uri="{FF2B5EF4-FFF2-40B4-BE49-F238E27FC236}">
                <a16:creationId xmlns:a16="http://schemas.microsoft.com/office/drawing/2014/main" id="{3C55BE42-65FE-3171-0054-56BB3AC97322}"/>
              </a:ext>
            </a:extLst>
          </p:cNvPr>
          <p:cNvPicPr>
            <a:picLocks noChangeAspect="1"/>
          </p:cNvPicPr>
          <p:nvPr/>
        </p:nvPicPr>
        <p:blipFill>
          <a:blip r:embed="rId3"/>
          <a:stretch>
            <a:fillRect/>
          </a:stretch>
        </p:blipFill>
        <p:spPr>
          <a:xfrm>
            <a:off x="34014" y="2664676"/>
            <a:ext cx="6363251" cy="3383573"/>
          </a:xfrm>
          <a:prstGeom prst="rect">
            <a:avLst/>
          </a:prstGeom>
        </p:spPr>
      </p:pic>
      <p:pic>
        <p:nvPicPr>
          <p:cNvPr id="7" name="Picture 6">
            <a:extLst>
              <a:ext uri="{FF2B5EF4-FFF2-40B4-BE49-F238E27FC236}">
                <a16:creationId xmlns:a16="http://schemas.microsoft.com/office/drawing/2014/main" id="{FA5C95DB-B826-47EA-77F7-43EC640ED7DF}"/>
              </a:ext>
            </a:extLst>
          </p:cNvPr>
          <p:cNvPicPr>
            <a:picLocks noChangeAspect="1"/>
          </p:cNvPicPr>
          <p:nvPr/>
        </p:nvPicPr>
        <p:blipFill>
          <a:blip r:embed="rId4"/>
          <a:stretch>
            <a:fillRect/>
          </a:stretch>
        </p:blipFill>
        <p:spPr>
          <a:xfrm>
            <a:off x="3817371" y="485365"/>
            <a:ext cx="5883150" cy="3170195"/>
          </a:xfrm>
          <a:prstGeom prst="rect">
            <a:avLst/>
          </a:prstGeom>
        </p:spPr>
      </p:pic>
      <p:pic>
        <p:nvPicPr>
          <p:cNvPr id="9" name="Picture 8">
            <a:extLst>
              <a:ext uri="{FF2B5EF4-FFF2-40B4-BE49-F238E27FC236}">
                <a16:creationId xmlns:a16="http://schemas.microsoft.com/office/drawing/2014/main" id="{04BDDC3F-3C43-2974-1747-D06EF38DF2D0}"/>
              </a:ext>
            </a:extLst>
          </p:cNvPr>
          <p:cNvPicPr>
            <a:picLocks noChangeAspect="1"/>
          </p:cNvPicPr>
          <p:nvPr/>
        </p:nvPicPr>
        <p:blipFill>
          <a:blip r:embed="rId5"/>
          <a:stretch>
            <a:fillRect/>
          </a:stretch>
        </p:blipFill>
        <p:spPr>
          <a:xfrm>
            <a:off x="4172531" y="2794227"/>
            <a:ext cx="5601185" cy="3254022"/>
          </a:xfrm>
          <a:prstGeom prst="rect">
            <a:avLst/>
          </a:prstGeom>
        </p:spPr>
      </p:pic>
      <p:pic>
        <p:nvPicPr>
          <p:cNvPr id="11" name="Picture 10">
            <a:extLst>
              <a:ext uri="{FF2B5EF4-FFF2-40B4-BE49-F238E27FC236}">
                <a16:creationId xmlns:a16="http://schemas.microsoft.com/office/drawing/2014/main" id="{434FACF7-CA02-8F44-817F-73A0EA9345FC}"/>
              </a:ext>
            </a:extLst>
          </p:cNvPr>
          <p:cNvPicPr>
            <a:picLocks noChangeAspect="1"/>
          </p:cNvPicPr>
          <p:nvPr/>
        </p:nvPicPr>
        <p:blipFill>
          <a:blip r:embed="rId6"/>
          <a:stretch>
            <a:fillRect/>
          </a:stretch>
        </p:blipFill>
        <p:spPr>
          <a:xfrm>
            <a:off x="4012496" y="3457114"/>
            <a:ext cx="5921253" cy="3307367"/>
          </a:xfrm>
          <a:prstGeom prst="rect">
            <a:avLst/>
          </a:prstGeom>
        </p:spPr>
      </p:pic>
    </p:spTree>
    <p:extLst>
      <p:ext uri="{BB962C8B-B14F-4D97-AF65-F5344CB8AC3E}">
        <p14:creationId xmlns:p14="http://schemas.microsoft.com/office/powerpoint/2010/main" val="4130117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51C90-DE80-B1CD-912A-A7A37C5C75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6F6A2C-55E4-B22F-C927-B4951BED1CC3}"/>
              </a:ext>
            </a:extLst>
          </p:cNvPr>
          <p:cNvPicPr>
            <a:picLocks noChangeAspect="1"/>
          </p:cNvPicPr>
          <p:nvPr/>
        </p:nvPicPr>
        <p:blipFill>
          <a:blip r:embed="rId2"/>
          <a:stretch>
            <a:fillRect/>
          </a:stretch>
        </p:blipFill>
        <p:spPr>
          <a:xfrm>
            <a:off x="202801" y="53047"/>
            <a:ext cx="5006774" cy="3375953"/>
          </a:xfrm>
          <a:prstGeom prst="rect">
            <a:avLst/>
          </a:prstGeom>
        </p:spPr>
      </p:pic>
      <p:pic>
        <p:nvPicPr>
          <p:cNvPr id="5" name="Picture 4">
            <a:extLst>
              <a:ext uri="{FF2B5EF4-FFF2-40B4-BE49-F238E27FC236}">
                <a16:creationId xmlns:a16="http://schemas.microsoft.com/office/drawing/2014/main" id="{387981FB-46CA-D598-4E83-E990CE64E2DD}"/>
              </a:ext>
            </a:extLst>
          </p:cNvPr>
          <p:cNvPicPr>
            <a:picLocks noChangeAspect="1"/>
          </p:cNvPicPr>
          <p:nvPr/>
        </p:nvPicPr>
        <p:blipFill>
          <a:blip r:embed="rId3"/>
          <a:stretch>
            <a:fillRect/>
          </a:stretch>
        </p:blipFill>
        <p:spPr>
          <a:xfrm>
            <a:off x="218042" y="3487791"/>
            <a:ext cx="4991533" cy="3284505"/>
          </a:xfrm>
          <a:prstGeom prst="rect">
            <a:avLst/>
          </a:prstGeom>
        </p:spPr>
      </p:pic>
      <p:pic>
        <p:nvPicPr>
          <p:cNvPr id="7" name="Picture 6">
            <a:extLst>
              <a:ext uri="{FF2B5EF4-FFF2-40B4-BE49-F238E27FC236}">
                <a16:creationId xmlns:a16="http://schemas.microsoft.com/office/drawing/2014/main" id="{251B22C7-BB11-7E22-D5E1-88E5AFBD7B0C}"/>
              </a:ext>
            </a:extLst>
          </p:cNvPr>
          <p:cNvPicPr>
            <a:picLocks noChangeAspect="1"/>
          </p:cNvPicPr>
          <p:nvPr/>
        </p:nvPicPr>
        <p:blipFill>
          <a:blip r:embed="rId4"/>
          <a:stretch>
            <a:fillRect/>
          </a:stretch>
        </p:blipFill>
        <p:spPr>
          <a:xfrm>
            <a:off x="4953000" y="85704"/>
            <a:ext cx="4808637" cy="2552921"/>
          </a:xfrm>
          <a:prstGeom prst="rect">
            <a:avLst/>
          </a:prstGeom>
        </p:spPr>
      </p:pic>
      <p:pic>
        <p:nvPicPr>
          <p:cNvPr id="9" name="Picture 8">
            <a:extLst>
              <a:ext uri="{FF2B5EF4-FFF2-40B4-BE49-F238E27FC236}">
                <a16:creationId xmlns:a16="http://schemas.microsoft.com/office/drawing/2014/main" id="{BC569CC9-A21C-CB37-E78E-CC977E369790}"/>
              </a:ext>
            </a:extLst>
          </p:cNvPr>
          <p:cNvPicPr>
            <a:picLocks noChangeAspect="1"/>
          </p:cNvPicPr>
          <p:nvPr/>
        </p:nvPicPr>
        <p:blipFill>
          <a:blip r:embed="rId5"/>
          <a:stretch>
            <a:fillRect/>
          </a:stretch>
        </p:blipFill>
        <p:spPr>
          <a:xfrm>
            <a:off x="4879321" y="1818866"/>
            <a:ext cx="4808637" cy="3337849"/>
          </a:xfrm>
          <a:prstGeom prst="rect">
            <a:avLst/>
          </a:prstGeom>
        </p:spPr>
      </p:pic>
      <p:pic>
        <p:nvPicPr>
          <p:cNvPr id="11" name="Picture 10">
            <a:extLst>
              <a:ext uri="{FF2B5EF4-FFF2-40B4-BE49-F238E27FC236}">
                <a16:creationId xmlns:a16="http://schemas.microsoft.com/office/drawing/2014/main" id="{31A68CA6-DB52-8C54-2560-8EAF5535C168}"/>
              </a:ext>
            </a:extLst>
          </p:cNvPr>
          <p:cNvPicPr>
            <a:picLocks noChangeAspect="1"/>
          </p:cNvPicPr>
          <p:nvPr/>
        </p:nvPicPr>
        <p:blipFill>
          <a:blip r:embed="rId6"/>
          <a:stretch>
            <a:fillRect/>
          </a:stretch>
        </p:blipFill>
        <p:spPr>
          <a:xfrm>
            <a:off x="3514539" y="3370209"/>
            <a:ext cx="6309907" cy="3284505"/>
          </a:xfrm>
          <a:prstGeom prst="rect">
            <a:avLst/>
          </a:prstGeom>
        </p:spPr>
      </p:pic>
    </p:spTree>
    <p:extLst>
      <p:ext uri="{BB962C8B-B14F-4D97-AF65-F5344CB8AC3E}">
        <p14:creationId xmlns:p14="http://schemas.microsoft.com/office/powerpoint/2010/main" val="1523195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57C93-02CB-83DE-E1F8-98A3723CEC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7E50CC-056D-6D0D-C00D-BFD2BBA4470D}"/>
              </a:ext>
            </a:extLst>
          </p:cNvPr>
          <p:cNvPicPr>
            <a:picLocks noChangeAspect="1"/>
          </p:cNvPicPr>
          <p:nvPr/>
        </p:nvPicPr>
        <p:blipFill>
          <a:blip r:embed="rId2"/>
          <a:stretch>
            <a:fillRect/>
          </a:stretch>
        </p:blipFill>
        <p:spPr>
          <a:xfrm>
            <a:off x="245198" y="267099"/>
            <a:ext cx="6332769" cy="3345470"/>
          </a:xfrm>
          <a:prstGeom prst="rect">
            <a:avLst/>
          </a:prstGeom>
        </p:spPr>
      </p:pic>
      <p:pic>
        <p:nvPicPr>
          <p:cNvPr id="5" name="Picture 4">
            <a:extLst>
              <a:ext uri="{FF2B5EF4-FFF2-40B4-BE49-F238E27FC236}">
                <a16:creationId xmlns:a16="http://schemas.microsoft.com/office/drawing/2014/main" id="{34BE056C-75F9-E3D7-7C6B-4FD2796AFC6F}"/>
              </a:ext>
            </a:extLst>
          </p:cNvPr>
          <p:cNvPicPr>
            <a:picLocks noChangeAspect="1"/>
          </p:cNvPicPr>
          <p:nvPr/>
        </p:nvPicPr>
        <p:blipFill>
          <a:blip r:embed="rId3"/>
          <a:stretch>
            <a:fillRect/>
          </a:stretch>
        </p:blipFill>
        <p:spPr>
          <a:xfrm>
            <a:off x="0" y="3429000"/>
            <a:ext cx="6309907" cy="3269263"/>
          </a:xfrm>
          <a:prstGeom prst="rect">
            <a:avLst/>
          </a:prstGeom>
        </p:spPr>
      </p:pic>
    </p:spTree>
    <p:extLst>
      <p:ext uri="{BB962C8B-B14F-4D97-AF65-F5344CB8AC3E}">
        <p14:creationId xmlns:p14="http://schemas.microsoft.com/office/powerpoint/2010/main" val="3958588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CB1A1-0DEC-6A82-7852-7AC16BEECE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29F7F7-5CED-2845-C1C7-0C07428B6CD0}"/>
              </a:ext>
            </a:extLst>
          </p:cNvPr>
          <p:cNvPicPr>
            <a:picLocks noChangeAspect="1"/>
          </p:cNvPicPr>
          <p:nvPr/>
        </p:nvPicPr>
        <p:blipFill>
          <a:blip r:embed="rId2"/>
          <a:stretch>
            <a:fillRect/>
          </a:stretch>
        </p:blipFill>
        <p:spPr>
          <a:xfrm>
            <a:off x="202777" y="167357"/>
            <a:ext cx="5555461" cy="3261643"/>
          </a:xfrm>
          <a:prstGeom prst="rect">
            <a:avLst/>
          </a:prstGeom>
        </p:spPr>
      </p:pic>
      <p:pic>
        <p:nvPicPr>
          <p:cNvPr id="5" name="Picture 4">
            <a:extLst>
              <a:ext uri="{FF2B5EF4-FFF2-40B4-BE49-F238E27FC236}">
                <a16:creationId xmlns:a16="http://schemas.microsoft.com/office/drawing/2014/main" id="{80A81DC2-BE79-656C-87FC-A48869B71E18}"/>
              </a:ext>
            </a:extLst>
          </p:cNvPr>
          <p:cNvPicPr>
            <a:picLocks noChangeAspect="1"/>
          </p:cNvPicPr>
          <p:nvPr/>
        </p:nvPicPr>
        <p:blipFill>
          <a:blip r:embed="rId3"/>
          <a:stretch>
            <a:fillRect/>
          </a:stretch>
        </p:blipFill>
        <p:spPr>
          <a:xfrm>
            <a:off x="202777" y="3429000"/>
            <a:ext cx="4884843" cy="2728196"/>
          </a:xfrm>
          <a:prstGeom prst="rect">
            <a:avLst/>
          </a:prstGeom>
        </p:spPr>
      </p:pic>
      <p:pic>
        <p:nvPicPr>
          <p:cNvPr id="7" name="Picture 6">
            <a:extLst>
              <a:ext uri="{FF2B5EF4-FFF2-40B4-BE49-F238E27FC236}">
                <a16:creationId xmlns:a16="http://schemas.microsoft.com/office/drawing/2014/main" id="{EE8F2224-7743-EC2D-2D38-3CD7D3AAF950}"/>
              </a:ext>
            </a:extLst>
          </p:cNvPr>
          <p:cNvPicPr>
            <a:picLocks noChangeAspect="1"/>
          </p:cNvPicPr>
          <p:nvPr/>
        </p:nvPicPr>
        <p:blipFill>
          <a:blip r:embed="rId4"/>
          <a:stretch>
            <a:fillRect/>
          </a:stretch>
        </p:blipFill>
        <p:spPr>
          <a:xfrm>
            <a:off x="4960191" y="0"/>
            <a:ext cx="4945809" cy="3360711"/>
          </a:xfrm>
          <a:prstGeom prst="rect">
            <a:avLst/>
          </a:prstGeom>
        </p:spPr>
      </p:pic>
      <p:pic>
        <p:nvPicPr>
          <p:cNvPr id="9" name="Picture 8">
            <a:extLst>
              <a:ext uri="{FF2B5EF4-FFF2-40B4-BE49-F238E27FC236}">
                <a16:creationId xmlns:a16="http://schemas.microsoft.com/office/drawing/2014/main" id="{4E43CD79-A7F9-4AB3-953D-6BBCD8D952E5}"/>
              </a:ext>
            </a:extLst>
          </p:cNvPr>
          <p:cNvPicPr>
            <a:picLocks noChangeAspect="1"/>
          </p:cNvPicPr>
          <p:nvPr/>
        </p:nvPicPr>
        <p:blipFill>
          <a:blip r:embed="rId5"/>
          <a:stretch>
            <a:fillRect/>
          </a:stretch>
        </p:blipFill>
        <p:spPr>
          <a:xfrm>
            <a:off x="3289391" y="3120363"/>
            <a:ext cx="6279424" cy="3345470"/>
          </a:xfrm>
          <a:prstGeom prst="rect">
            <a:avLst/>
          </a:prstGeom>
        </p:spPr>
      </p:pic>
    </p:spTree>
    <p:extLst>
      <p:ext uri="{BB962C8B-B14F-4D97-AF65-F5344CB8AC3E}">
        <p14:creationId xmlns:p14="http://schemas.microsoft.com/office/powerpoint/2010/main" val="3133931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61950-3DA7-C568-07AB-C3FB6F741B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30475B-4FAD-381E-BF5F-B1A52FA4D775}"/>
              </a:ext>
            </a:extLst>
          </p:cNvPr>
          <p:cNvPicPr>
            <a:picLocks noChangeAspect="1"/>
          </p:cNvPicPr>
          <p:nvPr/>
        </p:nvPicPr>
        <p:blipFill>
          <a:blip r:embed="rId2"/>
          <a:stretch>
            <a:fillRect/>
          </a:stretch>
        </p:blipFill>
        <p:spPr>
          <a:xfrm>
            <a:off x="276607" y="152116"/>
            <a:ext cx="5822185" cy="3276884"/>
          </a:xfrm>
          <a:prstGeom prst="rect">
            <a:avLst/>
          </a:prstGeom>
        </p:spPr>
      </p:pic>
      <p:pic>
        <p:nvPicPr>
          <p:cNvPr id="5" name="Picture 4">
            <a:extLst>
              <a:ext uri="{FF2B5EF4-FFF2-40B4-BE49-F238E27FC236}">
                <a16:creationId xmlns:a16="http://schemas.microsoft.com/office/drawing/2014/main" id="{31A3A75A-9AD5-F7D8-2AA8-E0EA319B10BB}"/>
              </a:ext>
            </a:extLst>
          </p:cNvPr>
          <p:cNvPicPr>
            <a:picLocks noChangeAspect="1"/>
          </p:cNvPicPr>
          <p:nvPr/>
        </p:nvPicPr>
        <p:blipFill>
          <a:blip r:embed="rId3"/>
          <a:stretch>
            <a:fillRect/>
          </a:stretch>
        </p:blipFill>
        <p:spPr>
          <a:xfrm>
            <a:off x="276607" y="3429000"/>
            <a:ext cx="2034716" cy="1150720"/>
          </a:xfrm>
          <a:prstGeom prst="rect">
            <a:avLst/>
          </a:prstGeom>
        </p:spPr>
      </p:pic>
      <p:pic>
        <p:nvPicPr>
          <p:cNvPr id="7" name="Picture 6">
            <a:extLst>
              <a:ext uri="{FF2B5EF4-FFF2-40B4-BE49-F238E27FC236}">
                <a16:creationId xmlns:a16="http://schemas.microsoft.com/office/drawing/2014/main" id="{4240B470-0EAB-FE49-1926-89B4B80B0F95}"/>
              </a:ext>
            </a:extLst>
          </p:cNvPr>
          <p:cNvPicPr>
            <a:picLocks noChangeAspect="1"/>
          </p:cNvPicPr>
          <p:nvPr/>
        </p:nvPicPr>
        <p:blipFill>
          <a:blip r:embed="rId4"/>
          <a:stretch>
            <a:fillRect/>
          </a:stretch>
        </p:blipFill>
        <p:spPr>
          <a:xfrm>
            <a:off x="4051446" y="3589120"/>
            <a:ext cx="5369686" cy="2899371"/>
          </a:xfrm>
          <a:prstGeom prst="rect">
            <a:avLst/>
          </a:prstGeom>
        </p:spPr>
      </p:pic>
    </p:spTree>
    <p:extLst>
      <p:ext uri="{BB962C8B-B14F-4D97-AF65-F5344CB8AC3E}">
        <p14:creationId xmlns:p14="http://schemas.microsoft.com/office/powerpoint/2010/main" val="2848079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8FA2-6EE9-149C-BAA5-4FFE22C58C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9F98DDD-2EC7-7468-C58D-308BDFE82783}"/>
              </a:ext>
            </a:extLst>
          </p:cNvPr>
          <p:cNvPicPr>
            <a:picLocks noChangeAspect="1"/>
          </p:cNvPicPr>
          <p:nvPr/>
        </p:nvPicPr>
        <p:blipFill>
          <a:blip r:embed="rId2"/>
          <a:stretch>
            <a:fillRect/>
          </a:stretch>
        </p:blipFill>
        <p:spPr>
          <a:xfrm>
            <a:off x="413779" y="276799"/>
            <a:ext cx="5547841" cy="1402202"/>
          </a:xfrm>
          <a:prstGeom prst="rect">
            <a:avLst/>
          </a:prstGeom>
        </p:spPr>
      </p:pic>
      <p:pic>
        <p:nvPicPr>
          <p:cNvPr id="5" name="Picture 4">
            <a:extLst>
              <a:ext uri="{FF2B5EF4-FFF2-40B4-BE49-F238E27FC236}">
                <a16:creationId xmlns:a16="http://schemas.microsoft.com/office/drawing/2014/main" id="{5007D94C-5539-D158-15BA-6094C4AFDE0A}"/>
              </a:ext>
            </a:extLst>
          </p:cNvPr>
          <p:cNvPicPr>
            <a:picLocks noChangeAspect="1"/>
          </p:cNvPicPr>
          <p:nvPr/>
        </p:nvPicPr>
        <p:blipFill>
          <a:blip r:embed="rId3"/>
          <a:stretch>
            <a:fillRect/>
          </a:stretch>
        </p:blipFill>
        <p:spPr>
          <a:xfrm>
            <a:off x="284360" y="1963321"/>
            <a:ext cx="2758679" cy="2270957"/>
          </a:xfrm>
          <a:prstGeom prst="rect">
            <a:avLst/>
          </a:prstGeom>
        </p:spPr>
      </p:pic>
      <p:pic>
        <p:nvPicPr>
          <p:cNvPr id="7" name="Picture 6">
            <a:extLst>
              <a:ext uri="{FF2B5EF4-FFF2-40B4-BE49-F238E27FC236}">
                <a16:creationId xmlns:a16="http://schemas.microsoft.com/office/drawing/2014/main" id="{9036DBE4-6C9C-EDAA-C922-75F0C5F6DFC1}"/>
              </a:ext>
            </a:extLst>
          </p:cNvPr>
          <p:cNvPicPr>
            <a:picLocks noChangeAspect="1"/>
          </p:cNvPicPr>
          <p:nvPr/>
        </p:nvPicPr>
        <p:blipFill>
          <a:blip r:embed="rId4"/>
          <a:stretch>
            <a:fillRect/>
          </a:stretch>
        </p:blipFill>
        <p:spPr>
          <a:xfrm>
            <a:off x="3054338" y="1801989"/>
            <a:ext cx="5814564" cy="3254022"/>
          </a:xfrm>
          <a:prstGeom prst="rect">
            <a:avLst/>
          </a:prstGeom>
        </p:spPr>
      </p:pic>
      <p:pic>
        <p:nvPicPr>
          <p:cNvPr id="9" name="Picture 8">
            <a:extLst>
              <a:ext uri="{FF2B5EF4-FFF2-40B4-BE49-F238E27FC236}">
                <a16:creationId xmlns:a16="http://schemas.microsoft.com/office/drawing/2014/main" id="{A1056734-6870-7ECA-BE54-D2CA1198B446}"/>
              </a:ext>
            </a:extLst>
          </p:cNvPr>
          <p:cNvPicPr>
            <a:picLocks noChangeAspect="1"/>
          </p:cNvPicPr>
          <p:nvPr/>
        </p:nvPicPr>
        <p:blipFill>
          <a:blip r:embed="rId5"/>
          <a:stretch>
            <a:fillRect/>
          </a:stretch>
        </p:blipFill>
        <p:spPr>
          <a:xfrm>
            <a:off x="364376" y="4518598"/>
            <a:ext cx="2598645" cy="998307"/>
          </a:xfrm>
          <a:prstGeom prst="rect">
            <a:avLst/>
          </a:prstGeom>
        </p:spPr>
      </p:pic>
      <p:pic>
        <p:nvPicPr>
          <p:cNvPr id="11" name="Picture 10">
            <a:extLst>
              <a:ext uri="{FF2B5EF4-FFF2-40B4-BE49-F238E27FC236}">
                <a16:creationId xmlns:a16="http://schemas.microsoft.com/office/drawing/2014/main" id="{4C1735B8-530B-BCA6-4A63-9E5D8D74EABB}"/>
              </a:ext>
            </a:extLst>
          </p:cNvPr>
          <p:cNvPicPr>
            <a:picLocks noChangeAspect="1"/>
          </p:cNvPicPr>
          <p:nvPr/>
        </p:nvPicPr>
        <p:blipFill>
          <a:blip r:embed="rId6"/>
          <a:stretch>
            <a:fillRect/>
          </a:stretch>
        </p:blipFill>
        <p:spPr>
          <a:xfrm>
            <a:off x="4066311" y="550945"/>
            <a:ext cx="5425910" cy="3254022"/>
          </a:xfrm>
          <a:prstGeom prst="rect">
            <a:avLst/>
          </a:prstGeom>
        </p:spPr>
      </p:pic>
      <p:pic>
        <p:nvPicPr>
          <p:cNvPr id="13" name="Picture 12">
            <a:extLst>
              <a:ext uri="{FF2B5EF4-FFF2-40B4-BE49-F238E27FC236}">
                <a16:creationId xmlns:a16="http://schemas.microsoft.com/office/drawing/2014/main" id="{F8C9E578-214F-7408-98F7-E5691F8F5327}"/>
              </a:ext>
            </a:extLst>
          </p:cNvPr>
          <p:cNvPicPr>
            <a:picLocks noChangeAspect="1"/>
          </p:cNvPicPr>
          <p:nvPr/>
        </p:nvPicPr>
        <p:blipFill>
          <a:blip r:embed="rId7"/>
          <a:stretch>
            <a:fillRect/>
          </a:stretch>
        </p:blipFill>
        <p:spPr>
          <a:xfrm>
            <a:off x="4953000" y="2660611"/>
            <a:ext cx="5631668" cy="3147333"/>
          </a:xfrm>
          <a:prstGeom prst="rect">
            <a:avLst/>
          </a:prstGeom>
        </p:spPr>
      </p:pic>
    </p:spTree>
    <p:extLst>
      <p:ext uri="{BB962C8B-B14F-4D97-AF65-F5344CB8AC3E}">
        <p14:creationId xmlns:p14="http://schemas.microsoft.com/office/powerpoint/2010/main" val="2366702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7DF-8BB5-DE2D-7CE6-B2DAADF3E5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13D60A-084E-543C-2E9B-E2DA64B3E250}"/>
              </a:ext>
            </a:extLst>
          </p:cNvPr>
          <p:cNvPicPr>
            <a:picLocks noChangeAspect="1"/>
          </p:cNvPicPr>
          <p:nvPr/>
        </p:nvPicPr>
        <p:blipFill>
          <a:blip r:embed="rId2"/>
          <a:stretch>
            <a:fillRect/>
          </a:stretch>
        </p:blipFill>
        <p:spPr>
          <a:xfrm>
            <a:off x="-237728" y="-604663"/>
            <a:ext cx="5479255" cy="3292125"/>
          </a:xfrm>
          <a:prstGeom prst="rect">
            <a:avLst/>
          </a:prstGeom>
        </p:spPr>
      </p:pic>
      <p:pic>
        <p:nvPicPr>
          <p:cNvPr id="5" name="Picture 4">
            <a:extLst>
              <a:ext uri="{FF2B5EF4-FFF2-40B4-BE49-F238E27FC236}">
                <a16:creationId xmlns:a16="http://schemas.microsoft.com/office/drawing/2014/main" id="{79A9976D-8BF0-7393-C690-198D69C9B933}"/>
              </a:ext>
            </a:extLst>
          </p:cNvPr>
          <p:cNvPicPr>
            <a:picLocks noChangeAspect="1"/>
          </p:cNvPicPr>
          <p:nvPr/>
        </p:nvPicPr>
        <p:blipFill>
          <a:blip r:embed="rId3"/>
          <a:stretch>
            <a:fillRect/>
          </a:stretch>
        </p:blipFill>
        <p:spPr>
          <a:xfrm>
            <a:off x="-800374" y="1956920"/>
            <a:ext cx="6325148" cy="3452159"/>
          </a:xfrm>
          <a:prstGeom prst="rect">
            <a:avLst/>
          </a:prstGeom>
        </p:spPr>
      </p:pic>
      <p:pic>
        <p:nvPicPr>
          <p:cNvPr id="7" name="Picture 6">
            <a:extLst>
              <a:ext uri="{FF2B5EF4-FFF2-40B4-BE49-F238E27FC236}">
                <a16:creationId xmlns:a16="http://schemas.microsoft.com/office/drawing/2014/main" id="{8C4FD955-76ED-C4A8-0314-63E33ED8C4D8}"/>
              </a:ext>
            </a:extLst>
          </p:cNvPr>
          <p:cNvPicPr>
            <a:picLocks noChangeAspect="1"/>
          </p:cNvPicPr>
          <p:nvPr/>
        </p:nvPicPr>
        <p:blipFill>
          <a:blip r:embed="rId4"/>
          <a:stretch>
            <a:fillRect/>
          </a:stretch>
        </p:blipFill>
        <p:spPr>
          <a:xfrm>
            <a:off x="-237728" y="3382979"/>
            <a:ext cx="6325148" cy="3475021"/>
          </a:xfrm>
          <a:prstGeom prst="rect">
            <a:avLst/>
          </a:prstGeom>
        </p:spPr>
      </p:pic>
      <p:pic>
        <p:nvPicPr>
          <p:cNvPr id="9" name="Picture 8">
            <a:extLst>
              <a:ext uri="{FF2B5EF4-FFF2-40B4-BE49-F238E27FC236}">
                <a16:creationId xmlns:a16="http://schemas.microsoft.com/office/drawing/2014/main" id="{5AC87FFB-6D39-EBF8-0B2E-CD72AD13A238}"/>
              </a:ext>
            </a:extLst>
          </p:cNvPr>
          <p:cNvPicPr>
            <a:picLocks noChangeAspect="1"/>
          </p:cNvPicPr>
          <p:nvPr/>
        </p:nvPicPr>
        <p:blipFill>
          <a:blip r:embed="rId5"/>
          <a:stretch>
            <a:fillRect/>
          </a:stretch>
        </p:blipFill>
        <p:spPr>
          <a:xfrm>
            <a:off x="4583206" y="266129"/>
            <a:ext cx="5159187" cy="3116850"/>
          </a:xfrm>
          <a:prstGeom prst="rect">
            <a:avLst/>
          </a:prstGeom>
        </p:spPr>
      </p:pic>
      <p:pic>
        <p:nvPicPr>
          <p:cNvPr id="11" name="Picture 10">
            <a:extLst>
              <a:ext uri="{FF2B5EF4-FFF2-40B4-BE49-F238E27FC236}">
                <a16:creationId xmlns:a16="http://schemas.microsoft.com/office/drawing/2014/main" id="{4EDB1E0E-B359-B8B3-E7FC-F3A17118F95C}"/>
              </a:ext>
            </a:extLst>
          </p:cNvPr>
          <p:cNvPicPr>
            <a:picLocks noChangeAspect="1"/>
          </p:cNvPicPr>
          <p:nvPr/>
        </p:nvPicPr>
        <p:blipFill>
          <a:blip r:embed="rId6"/>
          <a:stretch>
            <a:fillRect/>
          </a:stretch>
        </p:blipFill>
        <p:spPr>
          <a:xfrm>
            <a:off x="3952352" y="2687462"/>
            <a:ext cx="5395428" cy="3055885"/>
          </a:xfrm>
          <a:prstGeom prst="rect">
            <a:avLst/>
          </a:prstGeom>
        </p:spPr>
      </p:pic>
      <p:pic>
        <p:nvPicPr>
          <p:cNvPr id="13" name="Picture 12">
            <a:extLst>
              <a:ext uri="{FF2B5EF4-FFF2-40B4-BE49-F238E27FC236}">
                <a16:creationId xmlns:a16="http://schemas.microsoft.com/office/drawing/2014/main" id="{2ED78917-37D3-A6B7-C3F0-187F0C5C3041}"/>
              </a:ext>
            </a:extLst>
          </p:cNvPr>
          <p:cNvPicPr>
            <a:picLocks noChangeAspect="1"/>
          </p:cNvPicPr>
          <p:nvPr/>
        </p:nvPicPr>
        <p:blipFill>
          <a:blip r:embed="rId7"/>
          <a:stretch>
            <a:fillRect/>
          </a:stretch>
        </p:blipFill>
        <p:spPr>
          <a:xfrm>
            <a:off x="4121289" y="3941582"/>
            <a:ext cx="3932261" cy="3269263"/>
          </a:xfrm>
          <a:prstGeom prst="rect">
            <a:avLst/>
          </a:prstGeom>
        </p:spPr>
      </p:pic>
    </p:spTree>
    <p:extLst>
      <p:ext uri="{BB962C8B-B14F-4D97-AF65-F5344CB8AC3E}">
        <p14:creationId xmlns:p14="http://schemas.microsoft.com/office/powerpoint/2010/main" val="2440559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24DFC-0410-FAEF-2FD3-2EFE4E34CF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410F2E-D258-27B6-95E2-307D72ECB05E}"/>
              </a:ext>
            </a:extLst>
          </p:cNvPr>
          <p:cNvPicPr>
            <a:picLocks noChangeAspect="1"/>
          </p:cNvPicPr>
          <p:nvPr/>
        </p:nvPicPr>
        <p:blipFill>
          <a:blip r:embed="rId2"/>
          <a:stretch>
            <a:fillRect/>
          </a:stretch>
        </p:blipFill>
        <p:spPr>
          <a:xfrm>
            <a:off x="117859" y="0"/>
            <a:ext cx="5784081" cy="3375953"/>
          </a:xfrm>
          <a:prstGeom prst="rect">
            <a:avLst/>
          </a:prstGeom>
        </p:spPr>
      </p:pic>
      <p:pic>
        <p:nvPicPr>
          <p:cNvPr id="5" name="Picture 4">
            <a:extLst>
              <a:ext uri="{FF2B5EF4-FFF2-40B4-BE49-F238E27FC236}">
                <a16:creationId xmlns:a16="http://schemas.microsoft.com/office/drawing/2014/main" id="{8566E5D7-E53F-0E35-2EB7-55DE6E2BE615}"/>
              </a:ext>
            </a:extLst>
          </p:cNvPr>
          <p:cNvPicPr>
            <a:picLocks noChangeAspect="1"/>
          </p:cNvPicPr>
          <p:nvPr/>
        </p:nvPicPr>
        <p:blipFill>
          <a:blip r:embed="rId3"/>
          <a:stretch>
            <a:fillRect/>
          </a:stretch>
        </p:blipFill>
        <p:spPr>
          <a:xfrm>
            <a:off x="117859" y="3375953"/>
            <a:ext cx="4892464" cy="3330229"/>
          </a:xfrm>
          <a:prstGeom prst="rect">
            <a:avLst/>
          </a:prstGeom>
        </p:spPr>
      </p:pic>
    </p:spTree>
    <p:extLst>
      <p:ext uri="{BB962C8B-B14F-4D97-AF65-F5344CB8AC3E}">
        <p14:creationId xmlns:p14="http://schemas.microsoft.com/office/powerpoint/2010/main" val="470143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3DD83-FC48-35DC-EE12-F4F024213B4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7130E1-CA01-3830-2DE9-F1B822F5E2C2}"/>
              </a:ext>
            </a:extLst>
          </p:cNvPr>
          <p:cNvPicPr>
            <a:picLocks noChangeAspect="1"/>
          </p:cNvPicPr>
          <p:nvPr/>
        </p:nvPicPr>
        <p:blipFill>
          <a:blip r:embed="rId2"/>
          <a:stretch>
            <a:fillRect/>
          </a:stretch>
        </p:blipFill>
        <p:spPr>
          <a:xfrm>
            <a:off x="0" y="0"/>
            <a:ext cx="5346126" cy="2933849"/>
          </a:xfrm>
          <a:prstGeom prst="rect">
            <a:avLst/>
          </a:prstGeom>
        </p:spPr>
      </p:pic>
      <p:pic>
        <p:nvPicPr>
          <p:cNvPr id="5" name="Picture 4">
            <a:extLst>
              <a:ext uri="{FF2B5EF4-FFF2-40B4-BE49-F238E27FC236}">
                <a16:creationId xmlns:a16="http://schemas.microsoft.com/office/drawing/2014/main" id="{D3A16671-CB91-2040-A94F-F54B9DBD1937}"/>
              </a:ext>
            </a:extLst>
          </p:cNvPr>
          <p:cNvPicPr>
            <a:picLocks noChangeAspect="1"/>
          </p:cNvPicPr>
          <p:nvPr/>
        </p:nvPicPr>
        <p:blipFill>
          <a:blip r:embed="rId3"/>
          <a:stretch>
            <a:fillRect/>
          </a:stretch>
        </p:blipFill>
        <p:spPr>
          <a:xfrm>
            <a:off x="0" y="3150723"/>
            <a:ext cx="6256562" cy="3375953"/>
          </a:xfrm>
          <a:prstGeom prst="rect">
            <a:avLst/>
          </a:prstGeom>
        </p:spPr>
      </p:pic>
      <p:pic>
        <p:nvPicPr>
          <p:cNvPr id="7" name="Picture 6">
            <a:extLst>
              <a:ext uri="{FF2B5EF4-FFF2-40B4-BE49-F238E27FC236}">
                <a16:creationId xmlns:a16="http://schemas.microsoft.com/office/drawing/2014/main" id="{9762F017-F8A4-7157-94D6-C1FDFBD13AFE}"/>
              </a:ext>
            </a:extLst>
          </p:cNvPr>
          <p:cNvPicPr>
            <a:picLocks noChangeAspect="1"/>
          </p:cNvPicPr>
          <p:nvPr/>
        </p:nvPicPr>
        <p:blipFill>
          <a:blip r:embed="rId4"/>
          <a:stretch>
            <a:fillRect/>
          </a:stretch>
        </p:blipFill>
        <p:spPr>
          <a:xfrm>
            <a:off x="2295888" y="293373"/>
            <a:ext cx="6279424" cy="3421677"/>
          </a:xfrm>
          <a:prstGeom prst="rect">
            <a:avLst/>
          </a:prstGeom>
        </p:spPr>
      </p:pic>
      <p:pic>
        <p:nvPicPr>
          <p:cNvPr id="9" name="Picture 8">
            <a:extLst>
              <a:ext uri="{FF2B5EF4-FFF2-40B4-BE49-F238E27FC236}">
                <a16:creationId xmlns:a16="http://schemas.microsoft.com/office/drawing/2014/main" id="{3C314BF0-9B95-B1BD-C12D-1E8C340992B9}"/>
              </a:ext>
            </a:extLst>
          </p:cNvPr>
          <p:cNvPicPr>
            <a:picLocks noChangeAspect="1"/>
          </p:cNvPicPr>
          <p:nvPr/>
        </p:nvPicPr>
        <p:blipFill>
          <a:blip r:embed="rId5"/>
          <a:stretch>
            <a:fillRect/>
          </a:stretch>
        </p:blipFill>
        <p:spPr>
          <a:xfrm>
            <a:off x="3491530" y="2933849"/>
            <a:ext cx="6027942" cy="3391194"/>
          </a:xfrm>
          <a:prstGeom prst="rect">
            <a:avLst/>
          </a:prstGeom>
        </p:spPr>
      </p:pic>
    </p:spTree>
    <p:extLst>
      <p:ext uri="{BB962C8B-B14F-4D97-AF65-F5344CB8AC3E}">
        <p14:creationId xmlns:p14="http://schemas.microsoft.com/office/powerpoint/2010/main" val="410366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D1ED-AE24-6A7F-06AD-E8D52398C3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6A1C93-9E18-4FBB-3AAD-5166E1E21DE1}"/>
              </a:ext>
            </a:extLst>
          </p:cNvPr>
          <p:cNvPicPr>
            <a:picLocks noChangeAspect="1"/>
          </p:cNvPicPr>
          <p:nvPr/>
        </p:nvPicPr>
        <p:blipFill>
          <a:blip r:embed="rId2"/>
          <a:stretch>
            <a:fillRect/>
          </a:stretch>
        </p:blipFill>
        <p:spPr>
          <a:xfrm>
            <a:off x="0" y="0"/>
            <a:ext cx="5944115" cy="3208298"/>
          </a:xfrm>
          <a:prstGeom prst="rect">
            <a:avLst/>
          </a:prstGeom>
        </p:spPr>
      </p:pic>
      <p:pic>
        <p:nvPicPr>
          <p:cNvPr id="5" name="Picture 4">
            <a:extLst>
              <a:ext uri="{FF2B5EF4-FFF2-40B4-BE49-F238E27FC236}">
                <a16:creationId xmlns:a16="http://schemas.microsoft.com/office/drawing/2014/main" id="{0B83DE89-DB36-07BF-959C-DDB1CC606847}"/>
              </a:ext>
            </a:extLst>
          </p:cNvPr>
          <p:cNvPicPr>
            <a:picLocks noChangeAspect="1"/>
          </p:cNvPicPr>
          <p:nvPr/>
        </p:nvPicPr>
        <p:blipFill>
          <a:blip r:embed="rId3"/>
          <a:stretch>
            <a:fillRect/>
          </a:stretch>
        </p:blipFill>
        <p:spPr>
          <a:xfrm>
            <a:off x="129280" y="3429000"/>
            <a:ext cx="5989839" cy="3223539"/>
          </a:xfrm>
          <a:prstGeom prst="rect">
            <a:avLst/>
          </a:prstGeom>
        </p:spPr>
      </p:pic>
    </p:spTree>
    <p:extLst>
      <p:ext uri="{BB962C8B-B14F-4D97-AF65-F5344CB8AC3E}">
        <p14:creationId xmlns:p14="http://schemas.microsoft.com/office/powerpoint/2010/main" val="3258457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D96C-C62F-EB3B-7E8E-E40D8A48B1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1E29DA-DBDF-768B-A464-5734BF590291}"/>
              </a:ext>
            </a:extLst>
          </p:cNvPr>
          <p:cNvPicPr>
            <a:picLocks noChangeAspect="1"/>
          </p:cNvPicPr>
          <p:nvPr/>
        </p:nvPicPr>
        <p:blipFill>
          <a:blip r:embed="rId2"/>
          <a:stretch>
            <a:fillRect/>
          </a:stretch>
        </p:blipFill>
        <p:spPr>
          <a:xfrm>
            <a:off x="126749" y="0"/>
            <a:ext cx="5791702" cy="3246401"/>
          </a:xfrm>
          <a:prstGeom prst="rect">
            <a:avLst/>
          </a:prstGeom>
        </p:spPr>
      </p:pic>
      <p:pic>
        <p:nvPicPr>
          <p:cNvPr id="5" name="Picture 4">
            <a:extLst>
              <a:ext uri="{FF2B5EF4-FFF2-40B4-BE49-F238E27FC236}">
                <a16:creationId xmlns:a16="http://schemas.microsoft.com/office/drawing/2014/main" id="{91653120-EF24-B9AF-FA6E-9450E4B22471}"/>
              </a:ext>
            </a:extLst>
          </p:cNvPr>
          <p:cNvPicPr>
            <a:picLocks noChangeAspect="1"/>
          </p:cNvPicPr>
          <p:nvPr/>
        </p:nvPicPr>
        <p:blipFill>
          <a:blip r:embed="rId3"/>
          <a:stretch>
            <a:fillRect/>
          </a:stretch>
        </p:blipFill>
        <p:spPr>
          <a:xfrm>
            <a:off x="0" y="2622406"/>
            <a:ext cx="5890770" cy="3314987"/>
          </a:xfrm>
          <a:prstGeom prst="rect">
            <a:avLst/>
          </a:prstGeom>
        </p:spPr>
      </p:pic>
    </p:spTree>
    <p:extLst>
      <p:ext uri="{BB962C8B-B14F-4D97-AF65-F5344CB8AC3E}">
        <p14:creationId xmlns:p14="http://schemas.microsoft.com/office/powerpoint/2010/main" val="2393153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7EA5B-5860-8236-5200-570E159930B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5478A7-609B-3BFD-59CA-3170E22CD6AE}"/>
              </a:ext>
            </a:extLst>
          </p:cNvPr>
          <p:cNvPicPr>
            <a:picLocks noChangeAspect="1"/>
          </p:cNvPicPr>
          <p:nvPr/>
        </p:nvPicPr>
        <p:blipFill>
          <a:blip r:embed="rId2"/>
          <a:stretch>
            <a:fillRect/>
          </a:stretch>
        </p:blipFill>
        <p:spPr>
          <a:xfrm>
            <a:off x="91184" y="156078"/>
            <a:ext cx="5913632" cy="3040643"/>
          </a:xfrm>
          <a:prstGeom prst="rect">
            <a:avLst/>
          </a:prstGeom>
        </p:spPr>
      </p:pic>
      <p:pic>
        <p:nvPicPr>
          <p:cNvPr id="5" name="Picture 4">
            <a:extLst>
              <a:ext uri="{FF2B5EF4-FFF2-40B4-BE49-F238E27FC236}">
                <a16:creationId xmlns:a16="http://schemas.microsoft.com/office/drawing/2014/main" id="{7399E55F-5525-3B8E-3D53-ECB59B08B900}"/>
              </a:ext>
            </a:extLst>
          </p:cNvPr>
          <p:cNvPicPr>
            <a:picLocks noChangeAspect="1"/>
          </p:cNvPicPr>
          <p:nvPr/>
        </p:nvPicPr>
        <p:blipFill>
          <a:blip r:embed="rId3"/>
          <a:stretch>
            <a:fillRect/>
          </a:stretch>
        </p:blipFill>
        <p:spPr>
          <a:xfrm>
            <a:off x="403594" y="3429000"/>
            <a:ext cx="6127011" cy="3093988"/>
          </a:xfrm>
          <a:prstGeom prst="rect">
            <a:avLst/>
          </a:prstGeom>
        </p:spPr>
      </p:pic>
      <p:pic>
        <p:nvPicPr>
          <p:cNvPr id="7" name="Picture 6">
            <a:extLst>
              <a:ext uri="{FF2B5EF4-FFF2-40B4-BE49-F238E27FC236}">
                <a16:creationId xmlns:a16="http://schemas.microsoft.com/office/drawing/2014/main" id="{4B4BD542-B58E-8902-9456-6E5033482545}"/>
              </a:ext>
            </a:extLst>
          </p:cNvPr>
          <p:cNvPicPr>
            <a:picLocks noChangeAspect="1"/>
          </p:cNvPicPr>
          <p:nvPr/>
        </p:nvPicPr>
        <p:blipFill>
          <a:blip r:embed="rId4"/>
          <a:stretch>
            <a:fillRect/>
          </a:stretch>
        </p:blipFill>
        <p:spPr>
          <a:xfrm>
            <a:off x="4686300" y="779690"/>
            <a:ext cx="6195597" cy="2072820"/>
          </a:xfrm>
          <a:prstGeom prst="rect">
            <a:avLst/>
          </a:prstGeom>
        </p:spPr>
      </p:pic>
      <p:pic>
        <p:nvPicPr>
          <p:cNvPr id="9" name="Picture 8">
            <a:extLst>
              <a:ext uri="{FF2B5EF4-FFF2-40B4-BE49-F238E27FC236}">
                <a16:creationId xmlns:a16="http://schemas.microsoft.com/office/drawing/2014/main" id="{EEDAB8B4-8BA3-17E5-F594-4F36077B0024}"/>
              </a:ext>
            </a:extLst>
          </p:cNvPr>
          <p:cNvPicPr>
            <a:picLocks noChangeAspect="1"/>
          </p:cNvPicPr>
          <p:nvPr/>
        </p:nvPicPr>
        <p:blipFill>
          <a:blip r:embed="rId5"/>
          <a:stretch>
            <a:fillRect/>
          </a:stretch>
        </p:blipFill>
        <p:spPr>
          <a:xfrm>
            <a:off x="4338327" y="2852510"/>
            <a:ext cx="5936494" cy="3414056"/>
          </a:xfrm>
          <a:prstGeom prst="rect">
            <a:avLst/>
          </a:prstGeom>
        </p:spPr>
      </p:pic>
    </p:spTree>
    <p:extLst>
      <p:ext uri="{BB962C8B-B14F-4D97-AF65-F5344CB8AC3E}">
        <p14:creationId xmlns:p14="http://schemas.microsoft.com/office/powerpoint/2010/main" val="2079682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87591-80CB-26EA-34F3-73F841B64F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D019309-19A7-9EBA-C5FE-778A0171977E}"/>
              </a:ext>
            </a:extLst>
          </p:cNvPr>
          <p:cNvPicPr>
            <a:picLocks noChangeAspect="1"/>
          </p:cNvPicPr>
          <p:nvPr/>
        </p:nvPicPr>
        <p:blipFill>
          <a:blip r:embed="rId2"/>
          <a:stretch>
            <a:fillRect/>
          </a:stretch>
        </p:blipFill>
        <p:spPr>
          <a:xfrm>
            <a:off x="0" y="0"/>
            <a:ext cx="5959356" cy="3406435"/>
          </a:xfrm>
          <a:prstGeom prst="rect">
            <a:avLst/>
          </a:prstGeom>
        </p:spPr>
      </p:pic>
      <p:pic>
        <p:nvPicPr>
          <p:cNvPr id="5" name="Picture 4">
            <a:extLst>
              <a:ext uri="{FF2B5EF4-FFF2-40B4-BE49-F238E27FC236}">
                <a16:creationId xmlns:a16="http://schemas.microsoft.com/office/drawing/2014/main" id="{3B5FFC6D-B5D2-1813-A6FA-6E7F66CBEF09}"/>
              </a:ext>
            </a:extLst>
          </p:cNvPr>
          <p:cNvPicPr>
            <a:picLocks noChangeAspect="1"/>
          </p:cNvPicPr>
          <p:nvPr/>
        </p:nvPicPr>
        <p:blipFill>
          <a:blip r:embed="rId3"/>
          <a:stretch>
            <a:fillRect/>
          </a:stretch>
        </p:blipFill>
        <p:spPr>
          <a:xfrm>
            <a:off x="3798328" y="3080872"/>
            <a:ext cx="5585944" cy="3414056"/>
          </a:xfrm>
          <a:prstGeom prst="rect">
            <a:avLst/>
          </a:prstGeom>
        </p:spPr>
      </p:pic>
    </p:spTree>
    <p:extLst>
      <p:ext uri="{BB962C8B-B14F-4D97-AF65-F5344CB8AC3E}">
        <p14:creationId xmlns:p14="http://schemas.microsoft.com/office/powerpoint/2010/main" val="129193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29448-9945-8A2D-3E98-C1980A160B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9BB9A9-E600-B8B1-4C47-C1D6F11DFA65}"/>
              </a:ext>
            </a:extLst>
          </p:cNvPr>
          <p:cNvPicPr>
            <a:picLocks noChangeAspect="1"/>
          </p:cNvPicPr>
          <p:nvPr/>
        </p:nvPicPr>
        <p:blipFill>
          <a:blip r:embed="rId2"/>
          <a:stretch>
            <a:fillRect/>
          </a:stretch>
        </p:blipFill>
        <p:spPr>
          <a:xfrm>
            <a:off x="211829" y="0"/>
            <a:ext cx="6027942" cy="3055885"/>
          </a:xfrm>
          <a:prstGeom prst="rect">
            <a:avLst/>
          </a:prstGeom>
        </p:spPr>
      </p:pic>
      <p:pic>
        <p:nvPicPr>
          <p:cNvPr id="5" name="Picture 4">
            <a:extLst>
              <a:ext uri="{FF2B5EF4-FFF2-40B4-BE49-F238E27FC236}">
                <a16:creationId xmlns:a16="http://schemas.microsoft.com/office/drawing/2014/main" id="{71FF9B34-BFFD-C3F9-4413-B84E39FDE50F}"/>
              </a:ext>
            </a:extLst>
          </p:cNvPr>
          <p:cNvPicPr>
            <a:picLocks noChangeAspect="1"/>
          </p:cNvPicPr>
          <p:nvPr/>
        </p:nvPicPr>
        <p:blipFill>
          <a:blip r:embed="rId3"/>
          <a:stretch>
            <a:fillRect/>
          </a:stretch>
        </p:blipFill>
        <p:spPr>
          <a:xfrm>
            <a:off x="581500" y="3055885"/>
            <a:ext cx="3688400" cy="868755"/>
          </a:xfrm>
          <a:prstGeom prst="rect">
            <a:avLst/>
          </a:prstGeom>
        </p:spPr>
      </p:pic>
      <p:pic>
        <p:nvPicPr>
          <p:cNvPr id="7" name="Picture 6">
            <a:extLst>
              <a:ext uri="{FF2B5EF4-FFF2-40B4-BE49-F238E27FC236}">
                <a16:creationId xmlns:a16="http://schemas.microsoft.com/office/drawing/2014/main" id="{96B0132A-E6DE-DE8A-4297-ACBCFE8C2FE1}"/>
              </a:ext>
            </a:extLst>
          </p:cNvPr>
          <p:cNvPicPr>
            <a:picLocks noChangeAspect="1"/>
          </p:cNvPicPr>
          <p:nvPr/>
        </p:nvPicPr>
        <p:blipFill>
          <a:blip r:embed="rId4"/>
          <a:stretch>
            <a:fillRect/>
          </a:stretch>
        </p:blipFill>
        <p:spPr>
          <a:xfrm>
            <a:off x="479900" y="4077885"/>
            <a:ext cx="5346872" cy="2780115"/>
          </a:xfrm>
          <a:prstGeom prst="rect">
            <a:avLst/>
          </a:prstGeom>
        </p:spPr>
      </p:pic>
      <p:pic>
        <p:nvPicPr>
          <p:cNvPr id="9" name="Picture 8">
            <a:extLst>
              <a:ext uri="{FF2B5EF4-FFF2-40B4-BE49-F238E27FC236}">
                <a16:creationId xmlns:a16="http://schemas.microsoft.com/office/drawing/2014/main" id="{C78F8ABE-FA2D-F11B-788D-EE66C4D4CCED}"/>
              </a:ext>
            </a:extLst>
          </p:cNvPr>
          <p:cNvPicPr>
            <a:picLocks noChangeAspect="1"/>
          </p:cNvPicPr>
          <p:nvPr/>
        </p:nvPicPr>
        <p:blipFill>
          <a:blip r:embed="rId5"/>
          <a:stretch>
            <a:fillRect/>
          </a:stretch>
        </p:blipFill>
        <p:spPr>
          <a:xfrm>
            <a:off x="5636102" y="358171"/>
            <a:ext cx="6172735" cy="3132091"/>
          </a:xfrm>
          <a:prstGeom prst="rect">
            <a:avLst/>
          </a:prstGeom>
        </p:spPr>
      </p:pic>
      <p:pic>
        <p:nvPicPr>
          <p:cNvPr id="11" name="Picture 10">
            <a:extLst>
              <a:ext uri="{FF2B5EF4-FFF2-40B4-BE49-F238E27FC236}">
                <a16:creationId xmlns:a16="http://schemas.microsoft.com/office/drawing/2014/main" id="{2B6C2FA6-90F5-53FF-CFCE-CCB6416B31AC}"/>
              </a:ext>
            </a:extLst>
          </p:cNvPr>
          <p:cNvPicPr>
            <a:picLocks noChangeAspect="1"/>
          </p:cNvPicPr>
          <p:nvPr/>
        </p:nvPicPr>
        <p:blipFill>
          <a:blip r:embed="rId6"/>
          <a:stretch>
            <a:fillRect/>
          </a:stretch>
        </p:blipFill>
        <p:spPr>
          <a:xfrm>
            <a:off x="6008115" y="3652392"/>
            <a:ext cx="5890770" cy="2956816"/>
          </a:xfrm>
          <a:prstGeom prst="rect">
            <a:avLst/>
          </a:prstGeom>
        </p:spPr>
      </p:pic>
    </p:spTree>
    <p:extLst>
      <p:ext uri="{BB962C8B-B14F-4D97-AF65-F5344CB8AC3E}">
        <p14:creationId xmlns:p14="http://schemas.microsoft.com/office/powerpoint/2010/main" val="870780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925CC-42D1-6EEB-DB87-1B280C3ED4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4FC3BA-7027-F3A7-A967-AEB4FEDD3367}"/>
              </a:ext>
            </a:extLst>
          </p:cNvPr>
          <p:cNvPicPr>
            <a:picLocks noChangeAspect="1"/>
          </p:cNvPicPr>
          <p:nvPr/>
        </p:nvPicPr>
        <p:blipFill>
          <a:blip r:embed="rId2"/>
          <a:stretch>
            <a:fillRect/>
          </a:stretch>
        </p:blipFill>
        <p:spPr>
          <a:xfrm>
            <a:off x="115334" y="91306"/>
            <a:ext cx="5433531" cy="3093988"/>
          </a:xfrm>
          <a:prstGeom prst="rect">
            <a:avLst/>
          </a:prstGeom>
        </p:spPr>
      </p:pic>
      <p:pic>
        <p:nvPicPr>
          <p:cNvPr id="5" name="Picture 4">
            <a:extLst>
              <a:ext uri="{FF2B5EF4-FFF2-40B4-BE49-F238E27FC236}">
                <a16:creationId xmlns:a16="http://schemas.microsoft.com/office/drawing/2014/main" id="{1D108114-B17B-21DA-335E-7414888984E4}"/>
              </a:ext>
            </a:extLst>
          </p:cNvPr>
          <p:cNvPicPr>
            <a:picLocks noChangeAspect="1"/>
          </p:cNvPicPr>
          <p:nvPr/>
        </p:nvPicPr>
        <p:blipFill>
          <a:blip r:embed="rId3"/>
          <a:stretch>
            <a:fillRect/>
          </a:stretch>
        </p:blipFill>
        <p:spPr>
          <a:xfrm>
            <a:off x="0" y="3185294"/>
            <a:ext cx="5707875" cy="3368332"/>
          </a:xfrm>
          <a:prstGeom prst="rect">
            <a:avLst/>
          </a:prstGeom>
        </p:spPr>
      </p:pic>
      <p:pic>
        <p:nvPicPr>
          <p:cNvPr id="7" name="Picture 6">
            <a:extLst>
              <a:ext uri="{FF2B5EF4-FFF2-40B4-BE49-F238E27FC236}">
                <a16:creationId xmlns:a16="http://schemas.microsoft.com/office/drawing/2014/main" id="{AECA5A27-66DC-05F7-3639-F8F472DE712C}"/>
              </a:ext>
            </a:extLst>
          </p:cNvPr>
          <p:cNvPicPr>
            <a:picLocks noChangeAspect="1"/>
          </p:cNvPicPr>
          <p:nvPr/>
        </p:nvPicPr>
        <p:blipFill>
          <a:blip r:embed="rId4"/>
          <a:stretch>
            <a:fillRect/>
          </a:stretch>
        </p:blipFill>
        <p:spPr>
          <a:xfrm>
            <a:off x="3844042" y="304374"/>
            <a:ext cx="5723116" cy="2781541"/>
          </a:xfrm>
          <a:prstGeom prst="rect">
            <a:avLst/>
          </a:prstGeom>
        </p:spPr>
      </p:pic>
      <p:pic>
        <p:nvPicPr>
          <p:cNvPr id="9" name="Picture 8">
            <a:extLst>
              <a:ext uri="{FF2B5EF4-FFF2-40B4-BE49-F238E27FC236}">
                <a16:creationId xmlns:a16="http://schemas.microsoft.com/office/drawing/2014/main" id="{B7C255F8-18C5-2BC9-669C-65B996552D3B}"/>
              </a:ext>
            </a:extLst>
          </p:cNvPr>
          <p:cNvPicPr>
            <a:picLocks noChangeAspect="1"/>
          </p:cNvPicPr>
          <p:nvPr/>
        </p:nvPicPr>
        <p:blipFill>
          <a:blip r:embed="rId5"/>
          <a:stretch>
            <a:fillRect/>
          </a:stretch>
        </p:blipFill>
        <p:spPr>
          <a:xfrm>
            <a:off x="4426989" y="3429000"/>
            <a:ext cx="5319221" cy="2941575"/>
          </a:xfrm>
          <a:prstGeom prst="rect">
            <a:avLst/>
          </a:prstGeom>
        </p:spPr>
      </p:pic>
    </p:spTree>
    <p:extLst>
      <p:ext uri="{BB962C8B-B14F-4D97-AF65-F5344CB8AC3E}">
        <p14:creationId xmlns:p14="http://schemas.microsoft.com/office/powerpoint/2010/main" val="3954880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0842-FD4D-9C8C-D56A-B4C3542A74B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999502-65E0-310C-E64E-3A0296D425B0}"/>
              </a:ext>
            </a:extLst>
          </p:cNvPr>
          <p:cNvPicPr>
            <a:picLocks noChangeAspect="1"/>
          </p:cNvPicPr>
          <p:nvPr/>
        </p:nvPicPr>
        <p:blipFill>
          <a:blip r:embed="rId2"/>
          <a:stretch>
            <a:fillRect/>
          </a:stretch>
        </p:blipFill>
        <p:spPr>
          <a:xfrm>
            <a:off x="0" y="0"/>
            <a:ext cx="5547841" cy="3002540"/>
          </a:xfrm>
          <a:prstGeom prst="rect">
            <a:avLst/>
          </a:prstGeom>
        </p:spPr>
      </p:pic>
      <p:pic>
        <p:nvPicPr>
          <p:cNvPr id="5" name="Picture 4">
            <a:extLst>
              <a:ext uri="{FF2B5EF4-FFF2-40B4-BE49-F238E27FC236}">
                <a16:creationId xmlns:a16="http://schemas.microsoft.com/office/drawing/2014/main" id="{47FC71E9-E917-7FD9-B8A8-81C3FF84A609}"/>
              </a:ext>
            </a:extLst>
          </p:cNvPr>
          <p:cNvPicPr>
            <a:picLocks noChangeAspect="1"/>
          </p:cNvPicPr>
          <p:nvPr/>
        </p:nvPicPr>
        <p:blipFill>
          <a:blip r:embed="rId3"/>
          <a:stretch>
            <a:fillRect/>
          </a:stretch>
        </p:blipFill>
        <p:spPr>
          <a:xfrm>
            <a:off x="0" y="3144372"/>
            <a:ext cx="5745978" cy="3414056"/>
          </a:xfrm>
          <a:prstGeom prst="rect">
            <a:avLst/>
          </a:prstGeom>
        </p:spPr>
      </p:pic>
      <p:pic>
        <p:nvPicPr>
          <p:cNvPr id="7" name="Picture 6">
            <a:extLst>
              <a:ext uri="{FF2B5EF4-FFF2-40B4-BE49-F238E27FC236}">
                <a16:creationId xmlns:a16="http://schemas.microsoft.com/office/drawing/2014/main" id="{CA3492DA-0087-D858-2DFA-6E9315C91889}"/>
              </a:ext>
            </a:extLst>
          </p:cNvPr>
          <p:cNvPicPr>
            <a:picLocks noChangeAspect="1"/>
          </p:cNvPicPr>
          <p:nvPr/>
        </p:nvPicPr>
        <p:blipFill>
          <a:blip r:embed="rId4"/>
          <a:stretch>
            <a:fillRect/>
          </a:stretch>
        </p:blipFill>
        <p:spPr>
          <a:xfrm>
            <a:off x="5547841" y="40433"/>
            <a:ext cx="4305673" cy="3033023"/>
          </a:xfrm>
          <a:prstGeom prst="rect">
            <a:avLst/>
          </a:prstGeom>
        </p:spPr>
      </p:pic>
    </p:spTree>
    <p:extLst>
      <p:ext uri="{BB962C8B-B14F-4D97-AF65-F5344CB8AC3E}">
        <p14:creationId xmlns:p14="http://schemas.microsoft.com/office/powerpoint/2010/main" val="1435237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AC70-F469-28D6-0E0E-BA1071CB9F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EABC6B-0FCD-D4BA-0FEE-EDEF7F34D87A}"/>
              </a:ext>
            </a:extLst>
          </p:cNvPr>
          <p:cNvPicPr>
            <a:picLocks noChangeAspect="1"/>
          </p:cNvPicPr>
          <p:nvPr/>
        </p:nvPicPr>
        <p:blipFill>
          <a:blip r:embed="rId2"/>
          <a:stretch>
            <a:fillRect/>
          </a:stretch>
        </p:blipFill>
        <p:spPr>
          <a:xfrm>
            <a:off x="0" y="0"/>
            <a:ext cx="5616427" cy="2964437"/>
          </a:xfrm>
          <a:prstGeom prst="rect">
            <a:avLst/>
          </a:prstGeom>
        </p:spPr>
      </p:pic>
      <p:pic>
        <p:nvPicPr>
          <p:cNvPr id="5" name="Picture 4">
            <a:extLst>
              <a:ext uri="{FF2B5EF4-FFF2-40B4-BE49-F238E27FC236}">
                <a16:creationId xmlns:a16="http://schemas.microsoft.com/office/drawing/2014/main" id="{689361FF-2DF1-A923-DD20-453ED3C801B8}"/>
              </a:ext>
            </a:extLst>
          </p:cNvPr>
          <p:cNvPicPr>
            <a:picLocks noChangeAspect="1"/>
          </p:cNvPicPr>
          <p:nvPr/>
        </p:nvPicPr>
        <p:blipFill>
          <a:blip r:embed="rId3"/>
          <a:stretch>
            <a:fillRect/>
          </a:stretch>
        </p:blipFill>
        <p:spPr>
          <a:xfrm>
            <a:off x="0" y="3429000"/>
            <a:ext cx="5471634" cy="3002540"/>
          </a:xfrm>
          <a:prstGeom prst="rect">
            <a:avLst/>
          </a:prstGeom>
        </p:spPr>
      </p:pic>
    </p:spTree>
    <p:extLst>
      <p:ext uri="{BB962C8B-B14F-4D97-AF65-F5344CB8AC3E}">
        <p14:creationId xmlns:p14="http://schemas.microsoft.com/office/powerpoint/2010/main" val="24352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06E0F-50CD-3B11-1DFD-FC72990330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0F248C-BD33-3E85-85C7-78874CE82A15}"/>
              </a:ext>
            </a:extLst>
          </p:cNvPr>
          <p:cNvPicPr>
            <a:picLocks noChangeAspect="1"/>
          </p:cNvPicPr>
          <p:nvPr/>
        </p:nvPicPr>
        <p:blipFill>
          <a:blip r:embed="rId2"/>
          <a:stretch>
            <a:fillRect/>
          </a:stretch>
        </p:blipFill>
        <p:spPr>
          <a:xfrm>
            <a:off x="153405" y="152116"/>
            <a:ext cx="6119390" cy="3276884"/>
          </a:xfrm>
          <a:prstGeom prst="rect">
            <a:avLst/>
          </a:prstGeom>
        </p:spPr>
      </p:pic>
      <p:pic>
        <p:nvPicPr>
          <p:cNvPr id="5" name="Picture 4">
            <a:extLst>
              <a:ext uri="{FF2B5EF4-FFF2-40B4-BE49-F238E27FC236}">
                <a16:creationId xmlns:a16="http://schemas.microsoft.com/office/drawing/2014/main" id="{26960DAE-6245-0EB0-0B93-7DEF90436C46}"/>
              </a:ext>
            </a:extLst>
          </p:cNvPr>
          <p:cNvPicPr>
            <a:picLocks noChangeAspect="1"/>
          </p:cNvPicPr>
          <p:nvPr/>
        </p:nvPicPr>
        <p:blipFill>
          <a:blip r:embed="rId3"/>
          <a:stretch>
            <a:fillRect/>
          </a:stretch>
        </p:blipFill>
        <p:spPr>
          <a:xfrm>
            <a:off x="153405" y="3042765"/>
            <a:ext cx="6340389" cy="3566469"/>
          </a:xfrm>
          <a:prstGeom prst="rect">
            <a:avLst/>
          </a:prstGeom>
        </p:spPr>
      </p:pic>
      <p:pic>
        <p:nvPicPr>
          <p:cNvPr id="7" name="Picture 6">
            <a:extLst>
              <a:ext uri="{FF2B5EF4-FFF2-40B4-BE49-F238E27FC236}">
                <a16:creationId xmlns:a16="http://schemas.microsoft.com/office/drawing/2014/main" id="{30834388-5168-DB96-0EF2-178EE62A80EA}"/>
              </a:ext>
            </a:extLst>
          </p:cNvPr>
          <p:cNvPicPr>
            <a:picLocks noChangeAspect="1"/>
          </p:cNvPicPr>
          <p:nvPr/>
        </p:nvPicPr>
        <p:blipFill>
          <a:blip r:embed="rId4"/>
          <a:stretch>
            <a:fillRect/>
          </a:stretch>
        </p:blipFill>
        <p:spPr>
          <a:xfrm>
            <a:off x="3808480" y="248766"/>
            <a:ext cx="5944115" cy="3353091"/>
          </a:xfrm>
          <a:prstGeom prst="rect">
            <a:avLst/>
          </a:prstGeom>
        </p:spPr>
      </p:pic>
      <p:pic>
        <p:nvPicPr>
          <p:cNvPr id="9" name="Picture 8">
            <a:extLst>
              <a:ext uri="{FF2B5EF4-FFF2-40B4-BE49-F238E27FC236}">
                <a16:creationId xmlns:a16="http://schemas.microsoft.com/office/drawing/2014/main" id="{FEEA9B42-C539-9BA1-7C1C-D1341B9EDDAB}"/>
              </a:ext>
            </a:extLst>
          </p:cNvPr>
          <p:cNvPicPr>
            <a:picLocks noChangeAspect="1"/>
          </p:cNvPicPr>
          <p:nvPr/>
        </p:nvPicPr>
        <p:blipFill>
          <a:blip r:embed="rId5"/>
          <a:stretch>
            <a:fillRect/>
          </a:stretch>
        </p:blipFill>
        <p:spPr>
          <a:xfrm>
            <a:off x="3945652" y="3042765"/>
            <a:ext cx="5982218" cy="3353091"/>
          </a:xfrm>
          <a:prstGeom prst="rect">
            <a:avLst/>
          </a:prstGeom>
        </p:spPr>
      </p:pic>
    </p:spTree>
    <p:extLst>
      <p:ext uri="{BB962C8B-B14F-4D97-AF65-F5344CB8AC3E}">
        <p14:creationId xmlns:p14="http://schemas.microsoft.com/office/powerpoint/2010/main" val="2623084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11B39-F064-775A-9411-E73929C1D2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F1FE767-4A14-31F8-A2F7-B7E4191AB81E}"/>
              </a:ext>
            </a:extLst>
          </p:cNvPr>
          <p:cNvPicPr>
            <a:picLocks noChangeAspect="1"/>
          </p:cNvPicPr>
          <p:nvPr/>
        </p:nvPicPr>
        <p:blipFill>
          <a:blip r:embed="rId2"/>
          <a:stretch>
            <a:fillRect/>
          </a:stretch>
        </p:blipFill>
        <p:spPr>
          <a:xfrm>
            <a:off x="115308" y="167357"/>
            <a:ext cx="6043184" cy="3261643"/>
          </a:xfrm>
          <a:prstGeom prst="rect">
            <a:avLst/>
          </a:prstGeom>
        </p:spPr>
      </p:pic>
      <p:pic>
        <p:nvPicPr>
          <p:cNvPr id="5" name="Picture 4">
            <a:extLst>
              <a:ext uri="{FF2B5EF4-FFF2-40B4-BE49-F238E27FC236}">
                <a16:creationId xmlns:a16="http://schemas.microsoft.com/office/drawing/2014/main" id="{5AD0853A-3AC3-CEB4-1B19-6CEFDBD51704}"/>
              </a:ext>
            </a:extLst>
          </p:cNvPr>
          <p:cNvPicPr>
            <a:picLocks noChangeAspect="1"/>
          </p:cNvPicPr>
          <p:nvPr/>
        </p:nvPicPr>
        <p:blipFill>
          <a:blip r:embed="rId3"/>
          <a:stretch>
            <a:fillRect/>
          </a:stretch>
        </p:blipFill>
        <p:spPr>
          <a:xfrm>
            <a:off x="115308" y="1972161"/>
            <a:ext cx="6355631" cy="3421677"/>
          </a:xfrm>
          <a:prstGeom prst="rect">
            <a:avLst/>
          </a:prstGeom>
        </p:spPr>
      </p:pic>
      <p:pic>
        <p:nvPicPr>
          <p:cNvPr id="7" name="Picture 6">
            <a:extLst>
              <a:ext uri="{FF2B5EF4-FFF2-40B4-BE49-F238E27FC236}">
                <a16:creationId xmlns:a16="http://schemas.microsoft.com/office/drawing/2014/main" id="{F23584D0-A6ED-D4E2-B268-6F60DA2C0331}"/>
              </a:ext>
            </a:extLst>
          </p:cNvPr>
          <p:cNvPicPr>
            <a:picLocks noChangeAspect="1"/>
          </p:cNvPicPr>
          <p:nvPr/>
        </p:nvPicPr>
        <p:blipFill>
          <a:blip r:embed="rId4"/>
          <a:stretch>
            <a:fillRect/>
          </a:stretch>
        </p:blipFill>
        <p:spPr>
          <a:xfrm>
            <a:off x="115308" y="3848137"/>
            <a:ext cx="6180356" cy="2842506"/>
          </a:xfrm>
          <a:prstGeom prst="rect">
            <a:avLst/>
          </a:prstGeom>
        </p:spPr>
      </p:pic>
      <p:pic>
        <p:nvPicPr>
          <p:cNvPr id="9" name="Picture 8">
            <a:extLst>
              <a:ext uri="{FF2B5EF4-FFF2-40B4-BE49-F238E27FC236}">
                <a16:creationId xmlns:a16="http://schemas.microsoft.com/office/drawing/2014/main" id="{12495CC9-9D01-5F7F-B55E-40FA866C6DB0}"/>
              </a:ext>
            </a:extLst>
          </p:cNvPr>
          <p:cNvPicPr>
            <a:picLocks noChangeAspect="1"/>
          </p:cNvPicPr>
          <p:nvPr/>
        </p:nvPicPr>
        <p:blipFill>
          <a:blip r:embed="rId5"/>
          <a:stretch>
            <a:fillRect/>
          </a:stretch>
        </p:blipFill>
        <p:spPr>
          <a:xfrm>
            <a:off x="3611335" y="3892568"/>
            <a:ext cx="6294665" cy="2682472"/>
          </a:xfrm>
          <a:prstGeom prst="rect">
            <a:avLst/>
          </a:prstGeom>
        </p:spPr>
      </p:pic>
    </p:spTree>
    <p:extLst>
      <p:ext uri="{BB962C8B-B14F-4D97-AF65-F5344CB8AC3E}">
        <p14:creationId xmlns:p14="http://schemas.microsoft.com/office/powerpoint/2010/main" val="28136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5BB2-BFB1-CCC2-B55F-CF392C3DE1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7438E6-6966-4579-83D4-0A51080B24F6}"/>
              </a:ext>
            </a:extLst>
          </p:cNvPr>
          <p:cNvSpPr txBox="1"/>
          <p:nvPr/>
        </p:nvSpPr>
        <p:spPr>
          <a:xfrm>
            <a:off x="512956" y="512955"/>
            <a:ext cx="1103187" cy="369332"/>
          </a:xfrm>
          <a:prstGeom prst="rect">
            <a:avLst/>
          </a:prstGeom>
          <a:noFill/>
        </p:spPr>
        <p:txBody>
          <a:bodyPr wrap="none" rtlCol="0">
            <a:spAutoFit/>
          </a:bodyPr>
          <a:lstStyle/>
          <a:p>
            <a:r>
              <a:rPr lang="en-US" dirty="0"/>
              <a:t>Module 6</a:t>
            </a:r>
          </a:p>
        </p:txBody>
      </p:sp>
      <p:sp>
        <p:nvSpPr>
          <p:cNvPr id="3" name="TextBox 2">
            <a:extLst>
              <a:ext uri="{FF2B5EF4-FFF2-40B4-BE49-F238E27FC236}">
                <a16:creationId xmlns:a16="http://schemas.microsoft.com/office/drawing/2014/main" id="{3D733C30-2827-4069-D925-D2C6092063E8}"/>
              </a:ext>
            </a:extLst>
          </p:cNvPr>
          <p:cNvSpPr txBox="1"/>
          <p:nvPr/>
        </p:nvSpPr>
        <p:spPr>
          <a:xfrm>
            <a:off x="512955" y="1468243"/>
            <a:ext cx="3629520" cy="369332"/>
          </a:xfrm>
          <a:prstGeom prst="rect">
            <a:avLst/>
          </a:prstGeom>
          <a:noFill/>
        </p:spPr>
        <p:txBody>
          <a:bodyPr wrap="none" rtlCol="0">
            <a:spAutoFit/>
          </a:bodyPr>
          <a:lstStyle/>
          <a:p>
            <a:r>
              <a:rPr lang="en-US" dirty="0"/>
              <a:t>Additional Learning Resources PPT</a:t>
            </a:r>
          </a:p>
        </p:txBody>
      </p:sp>
      <p:sp>
        <p:nvSpPr>
          <p:cNvPr id="4" name="TextBox 3">
            <a:extLst>
              <a:ext uri="{FF2B5EF4-FFF2-40B4-BE49-F238E27FC236}">
                <a16:creationId xmlns:a16="http://schemas.microsoft.com/office/drawing/2014/main" id="{4B6A9777-EC3A-0487-DA8D-6499468A183F}"/>
              </a:ext>
            </a:extLst>
          </p:cNvPr>
          <p:cNvSpPr txBox="1"/>
          <p:nvPr/>
        </p:nvSpPr>
        <p:spPr>
          <a:xfrm>
            <a:off x="567928" y="2238865"/>
            <a:ext cx="1520609" cy="369332"/>
          </a:xfrm>
          <a:prstGeom prst="rect">
            <a:avLst/>
          </a:prstGeom>
          <a:noFill/>
        </p:spPr>
        <p:txBody>
          <a:bodyPr wrap="none" rtlCol="0">
            <a:spAutoFit/>
          </a:bodyPr>
          <a:lstStyle/>
          <a:p>
            <a:r>
              <a:rPr lang="en-US" dirty="0"/>
              <a:t>Assignments </a:t>
            </a:r>
          </a:p>
        </p:txBody>
      </p:sp>
      <p:sp>
        <p:nvSpPr>
          <p:cNvPr id="5" name="TextBox 4">
            <a:extLst>
              <a:ext uri="{FF2B5EF4-FFF2-40B4-BE49-F238E27FC236}">
                <a16:creationId xmlns:a16="http://schemas.microsoft.com/office/drawing/2014/main" id="{C7B03A13-61D8-3D4C-73D0-372B2E6F6C8F}"/>
              </a:ext>
            </a:extLst>
          </p:cNvPr>
          <p:cNvSpPr txBox="1"/>
          <p:nvPr/>
        </p:nvSpPr>
        <p:spPr>
          <a:xfrm>
            <a:off x="665356" y="3009487"/>
            <a:ext cx="1480855" cy="369332"/>
          </a:xfrm>
          <a:prstGeom prst="rect">
            <a:avLst/>
          </a:prstGeom>
          <a:noFill/>
        </p:spPr>
        <p:txBody>
          <a:bodyPr wrap="none" rtlCol="0">
            <a:spAutoFit/>
          </a:bodyPr>
          <a:lstStyle/>
          <a:p>
            <a:r>
              <a:rPr lang="en-US" dirty="0"/>
              <a:t>Test Your self</a:t>
            </a:r>
          </a:p>
        </p:txBody>
      </p:sp>
      <p:sp>
        <p:nvSpPr>
          <p:cNvPr id="6" name="TextBox 5">
            <a:extLst>
              <a:ext uri="{FF2B5EF4-FFF2-40B4-BE49-F238E27FC236}">
                <a16:creationId xmlns:a16="http://schemas.microsoft.com/office/drawing/2014/main" id="{B6E3A4DA-191A-08D3-3AA7-DC3567B9B26F}"/>
              </a:ext>
            </a:extLst>
          </p:cNvPr>
          <p:cNvSpPr txBox="1"/>
          <p:nvPr/>
        </p:nvSpPr>
        <p:spPr>
          <a:xfrm>
            <a:off x="610329" y="3595443"/>
            <a:ext cx="1500732" cy="369332"/>
          </a:xfrm>
          <a:prstGeom prst="rect">
            <a:avLst/>
          </a:prstGeom>
          <a:noFill/>
        </p:spPr>
        <p:txBody>
          <a:bodyPr wrap="none" rtlCol="0">
            <a:spAutoFit/>
          </a:bodyPr>
          <a:lstStyle/>
          <a:p>
            <a:r>
              <a:rPr lang="en-US" dirty="0"/>
              <a:t>Case Studies</a:t>
            </a:r>
          </a:p>
        </p:txBody>
      </p:sp>
      <p:sp>
        <p:nvSpPr>
          <p:cNvPr id="7" name="TextBox 6">
            <a:extLst>
              <a:ext uri="{FF2B5EF4-FFF2-40B4-BE49-F238E27FC236}">
                <a16:creationId xmlns:a16="http://schemas.microsoft.com/office/drawing/2014/main" id="{DF4B5A1E-83A1-B89E-D775-1345D9819401}"/>
              </a:ext>
            </a:extLst>
          </p:cNvPr>
          <p:cNvSpPr txBox="1"/>
          <p:nvPr/>
        </p:nvSpPr>
        <p:spPr>
          <a:xfrm>
            <a:off x="709177" y="4209947"/>
            <a:ext cx="1000723" cy="369332"/>
          </a:xfrm>
          <a:prstGeom prst="rect">
            <a:avLst/>
          </a:prstGeom>
          <a:noFill/>
        </p:spPr>
        <p:txBody>
          <a:bodyPr wrap="none" rtlCol="0">
            <a:spAutoFit/>
          </a:bodyPr>
          <a:lstStyle/>
          <a:p>
            <a:r>
              <a:rPr lang="en-US" dirty="0"/>
              <a:t>Projects</a:t>
            </a:r>
          </a:p>
        </p:txBody>
      </p:sp>
      <p:sp>
        <p:nvSpPr>
          <p:cNvPr id="8" name="TextBox 7">
            <a:extLst>
              <a:ext uri="{FF2B5EF4-FFF2-40B4-BE49-F238E27FC236}">
                <a16:creationId xmlns:a16="http://schemas.microsoft.com/office/drawing/2014/main" id="{AA72ABE6-FEE0-4768-F2ED-9D9D398DD483}"/>
              </a:ext>
            </a:extLst>
          </p:cNvPr>
          <p:cNvSpPr txBox="1"/>
          <p:nvPr/>
        </p:nvSpPr>
        <p:spPr>
          <a:xfrm>
            <a:off x="724092" y="4824451"/>
            <a:ext cx="3783665" cy="369332"/>
          </a:xfrm>
          <a:prstGeom prst="rect">
            <a:avLst/>
          </a:prstGeom>
          <a:noFill/>
        </p:spPr>
        <p:txBody>
          <a:bodyPr wrap="none" rtlCol="0">
            <a:spAutoFit/>
          </a:bodyPr>
          <a:lstStyle/>
          <a:p>
            <a:r>
              <a:rPr lang="en-US" dirty="0"/>
              <a:t>Advanced SQL Case Studies Archive</a:t>
            </a:r>
          </a:p>
        </p:txBody>
      </p:sp>
    </p:spTree>
    <p:extLst>
      <p:ext uri="{BB962C8B-B14F-4D97-AF65-F5344CB8AC3E}">
        <p14:creationId xmlns:p14="http://schemas.microsoft.com/office/powerpoint/2010/main" val="3254852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7EBBE-70C4-1F8D-8A27-CED0ABFBD1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7A11696-F011-67B8-668F-93E310234CFB}"/>
              </a:ext>
            </a:extLst>
          </p:cNvPr>
          <p:cNvPicPr>
            <a:picLocks noChangeAspect="1"/>
          </p:cNvPicPr>
          <p:nvPr/>
        </p:nvPicPr>
        <p:blipFill>
          <a:blip r:embed="rId2"/>
          <a:stretch>
            <a:fillRect/>
          </a:stretch>
        </p:blipFill>
        <p:spPr>
          <a:xfrm>
            <a:off x="172188" y="0"/>
            <a:ext cx="6096528" cy="2911092"/>
          </a:xfrm>
          <a:prstGeom prst="rect">
            <a:avLst/>
          </a:prstGeom>
        </p:spPr>
      </p:pic>
      <p:pic>
        <p:nvPicPr>
          <p:cNvPr id="5" name="Picture 4">
            <a:extLst>
              <a:ext uri="{FF2B5EF4-FFF2-40B4-BE49-F238E27FC236}">
                <a16:creationId xmlns:a16="http://schemas.microsoft.com/office/drawing/2014/main" id="{38647E3E-1364-8414-185D-B3B9DB656646}"/>
              </a:ext>
            </a:extLst>
          </p:cNvPr>
          <p:cNvPicPr>
            <a:picLocks noChangeAspect="1"/>
          </p:cNvPicPr>
          <p:nvPr/>
        </p:nvPicPr>
        <p:blipFill>
          <a:blip r:embed="rId3"/>
          <a:stretch>
            <a:fillRect/>
          </a:stretch>
        </p:blipFill>
        <p:spPr>
          <a:xfrm>
            <a:off x="172188" y="3180079"/>
            <a:ext cx="5989839" cy="3215919"/>
          </a:xfrm>
          <a:prstGeom prst="rect">
            <a:avLst/>
          </a:prstGeom>
        </p:spPr>
      </p:pic>
      <p:pic>
        <p:nvPicPr>
          <p:cNvPr id="7" name="Picture 6">
            <a:extLst>
              <a:ext uri="{FF2B5EF4-FFF2-40B4-BE49-F238E27FC236}">
                <a16:creationId xmlns:a16="http://schemas.microsoft.com/office/drawing/2014/main" id="{020D77C3-E124-FB91-DB5E-D51C2635EFC3}"/>
              </a:ext>
            </a:extLst>
          </p:cNvPr>
          <p:cNvPicPr>
            <a:picLocks noChangeAspect="1"/>
          </p:cNvPicPr>
          <p:nvPr/>
        </p:nvPicPr>
        <p:blipFill>
          <a:blip r:embed="rId4"/>
          <a:stretch>
            <a:fillRect/>
          </a:stretch>
        </p:blipFill>
        <p:spPr>
          <a:xfrm>
            <a:off x="6412171" y="78467"/>
            <a:ext cx="6035563" cy="2972058"/>
          </a:xfrm>
          <a:prstGeom prst="rect">
            <a:avLst/>
          </a:prstGeom>
        </p:spPr>
      </p:pic>
      <p:pic>
        <p:nvPicPr>
          <p:cNvPr id="9" name="Picture 8">
            <a:extLst>
              <a:ext uri="{FF2B5EF4-FFF2-40B4-BE49-F238E27FC236}">
                <a16:creationId xmlns:a16="http://schemas.microsoft.com/office/drawing/2014/main" id="{BAAF832E-4535-CB4E-1A9E-F71231CD3E18}"/>
              </a:ext>
            </a:extLst>
          </p:cNvPr>
          <p:cNvPicPr>
            <a:picLocks noChangeAspect="1"/>
          </p:cNvPicPr>
          <p:nvPr/>
        </p:nvPicPr>
        <p:blipFill>
          <a:blip r:embed="rId5"/>
          <a:stretch>
            <a:fillRect/>
          </a:stretch>
        </p:blipFill>
        <p:spPr>
          <a:xfrm>
            <a:off x="5434024" y="2438256"/>
            <a:ext cx="5715495" cy="3322608"/>
          </a:xfrm>
          <a:prstGeom prst="rect">
            <a:avLst/>
          </a:prstGeom>
        </p:spPr>
      </p:pic>
      <p:pic>
        <p:nvPicPr>
          <p:cNvPr id="11" name="Picture 10">
            <a:extLst>
              <a:ext uri="{FF2B5EF4-FFF2-40B4-BE49-F238E27FC236}">
                <a16:creationId xmlns:a16="http://schemas.microsoft.com/office/drawing/2014/main" id="{42DB0510-3A3A-D556-3B26-7B254233A9F3}"/>
              </a:ext>
            </a:extLst>
          </p:cNvPr>
          <p:cNvPicPr>
            <a:picLocks noChangeAspect="1"/>
          </p:cNvPicPr>
          <p:nvPr/>
        </p:nvPicPr>
        <p:blipFill>
          <a:blip r:embed="rId6"/>
          <a:stretch>
            <a:fillRect/>
          </a:stretch>
        </p:blipFill>
        <p:spPr>
          <a:xfrm>
            <a:off x="5791253" y="3723410"/>
            <a:ext cx="5517358" cy="2941575"/>
          </a:xfrm>
          <a:prstGeom prst="rect">
            <a:avLst/>
          </a:prstGeom>
        </p:spPr>
      </p:pic>
    </p:spTree>
    <p:extLst>
      <p:ext uri="{BB962C8B-B14F-4D97-AF65-F5344CB8AC3E}">
        <p14:creationId xmlns:p14="http://schemas.microsoft.com/office/powerpoint/2010/main" val="29283656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386E9-3127-3EDA-6557-CEF76A86D7F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6DE1423-94BB-33CD-8DFD-6100213A97C1}"/>
              </a:ext>
            </a:extLst>
          </p:cNvPr>
          <p:cNvPicPr>
            <a:picLocks noChangeAspect="1"/>
          </p:cNvPicPr>
          <p:nvPr/>
        </p:nvPicPr>
        <p:blipFill>
          <a:blip r:embed="rId2"/>
          <a:stretch>
            <a:fillRect/>
          </a:stretch>
        </p:blipFill>
        <p:spPr>
          <a:xfrm>
            <a:off x="366090" y="182599"/>
            <a:ext cx="5616427" cy="3246401"/>
          </a:xfrm>
          <a:prstGeom prst="rect">
            <a:avLst/>
          </a:prstGeom>
        </p:spPr>
      </p:pic>
      <p:pic>
        <p:nvPicPr>
          <p:cNvPr id="7" name="Picture 6">
            <a:extLst>
              <a:ext uri="{FF2B5EF4-FFF2-40B4-BE49-F238E27FC236}">
                <a16:creationId xmlns:a16="http://schemas.microsoft.com/office/drawing/2014/main" id="{1D801D44-9F6B-ADEB-2FD0-DC399161E3BE}"/>
              </a:ext>
            </a:extLst>
          </p:cNvPr>
          <p:cNvPicPr>
            <a:picLocks noChangeAspect="1"/>
          </p:cNvPicPr>
          <p:nvPr/>
        </p:nvPicPr>
        <p:blipFill>
          <a:blip r:embed="rId3"/>
          <a:stretch>
            <a:fillRect/>
          </a:stretch>
        </p:blipFill>
        <p:spPr>
          <a:xfrm>
            <a:off x="564530" y="3438395"/>
            <a:ext cx="4267570" cy="495343"/>
          </a:xfrm>
          <a:prstGeom prst="rect">
            <a:avLst/>
          </a:prstGeom>
        </p:spPr>
      </p:pic>
      <p:pic>
        <p:nvPicPr>
          <p:cNvPr id="9" name="Picture 8">
            <a:extLst>
              <a:ext uri="{FF2B5EF4-FFF2-40B4-BE49-F238E27FC236}">
                <a16:creationId xmlns:a16="http://schemas.microsoft.com/office/drawing/2014/main" id="{2AEF6C68-18B8-5E9F-275B-EB0A51AA9D84}"/>
              </a:ext>
            </a:extLst>
          </p:cNvPr>
          <p:cNvPicPr>
            <a:picLocks noChangeAspect="1"/>
          </p:cNvPicPr>
          <p:nvPr/>
        </p:nvPicPr>
        <p:blipFill>
          <a:blip r:embed="rId4"/>
          <a:stretch>
            <a:fillRect/>
          </a:stretch>
        </p:blipFill>
        <p:spPr>
          <a:xfrm>
            <a:off x="564530" y="3943133"/>
            <a:ext cx="3528366" cy="388654"/>
          </a:xfrm>
          <a:prstGeom prst="rect">
            <a:avLst/>
          </a:prstGeom>
        </p:spPr>
      </p:pic>
      <p:pic>
        <p:nvPicPr>
          <p:cNvPr id="11" name="Picture 10">
            <a:extLst>
              <a:ext uri="{FF2B5EF4-FFF2-40B4-BE49-F238E27FC236}">
                <a16:creationId xmlns:a16="http://schemas.microsoft.com/office/drawing/2014/main" id="{018045EF-BD21-CF58-A7FA-A0AB5F3A8C7F}"/>
              </a:ext>
            </a:extLst>
          </p:cNvPr>
          <p:cNvPicPr>
            <a:picLocks noChangeAspect="1"/>
          </p:cNvPicPr>
          <p:nvPr/>
        </p:nvPicPr>
        <p:blipFill>
          <a:blip r:embed="rId5"/>
          <a:stretch>
            <a:fillRect/>
          </a:stretch>
        </p:blipFill>
        <p:spPr>
          <a:xfrm>
            <a:off x="5119082" y="332975"/>
            <a:ext cx="5204911" cy="3353091"/>
          </a:xfrm>
          <a:prstGeom prst="rect">
            <a:avLst/>
          </a:prstGeom>
        </p:spPr>
      </p:pic>
    </p:spTree>
    <p:extLst>
      <p:ext uri="{BB962C8B-B14F-4D97-AF65-F5344CB8AC3E}">
        <p14:creationId xmlns:p14="http://schemas.microsoft.com/office/powerpoint/2010/main" val="741512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B79DE-BA72-F671-6D57-9F372D222487}"/>
            </a:ext>
          </a:extLst>
        </p:cNvPr>
        <p:cNvGrpSpPr/>
        <p:nvPr/>
      </p:nvGrpSpPr>
      <p:grpSpPr>
        <a:xfrm>
          <a:off x="0" y="0"/>
          <a:ext cx="0" cy="0"/>
          <a:chOff x="0" y="0"/>
          <a:chExt cx="0" cy="0"/>
        </a:xfrm>
      </p:grpSpPr>
    </p:spTree>
    <p:extLst>
      <p:ext uri="{BB962C8B-B14F-4D97-AF65-F5344CB8AC3E}">
        <p14:creationId xmlns:p14="http://schemas.microsoft.com/office/powerpoint/2010/main" val="2619061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C9F7E-9983-7851-B4B5-4B43F29EA470}"/>
            </a:ext>
          </a:extLst>
        </p:cNvPr>
        <p:cNvGrpSpPr/>
        <p:nvPr/>
      </p:nvGrpSpPr>
      <p:grpSpPr>
        <a:xfrm>
          <a:off x="0" y="0"/>
          <a:ext cx="0" cy="0"/>
          <a:chOff x="0" y="0"/>
          <a:chExt cx="0" cy="0"/>
        </a:xfrm>
      </p:grpSpPr>
    </p:spTree>
    <p:extLst>
      <p:ext uri="{BB962C8B-B14F-4D97-AF65-F5344CB8AC3E}">
        <p14:creationId xmlns:p14="http://schemas.microsoft.com/office/powerpoint/2010/main" val="2257858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CDBD1-6A27-5F93-91B3-91C2B7F6AC20}"/>
            </a:ext>
          </a:extLst>
        </p:cNvPr>
        <p:cNvGrpSpPr/>
        <p:nvPr/>
      </p:nvGrpSpPr>
      <p:grpSpPr>
        <a:xfrm>
          <a:off x="0" y="0"/>
          <a:ext cx="0" cy="0"/>
          <a:chOff x="0" y="0"/>
          <a:chExt cx="0" cy="0"/>
        </a:xfrm>
      </p:grpSpPr>
    </p:spTree>
    <p:extLst>
      <p:ext uri="{BB962C8B-B14F-4D97-AF65-F5344CB8AC3E}">
        <p14:creationId xmlns:p14="http://schemas.microsoft.com/office/powerpoint/2010/main" val="1551049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AA9C-661F-B1F3-C775-9B8565CE5B90}"/>
            </a:ext>
          </a:extLst>
        </p:cNvPr>
        <p:cNvGrpSpPr/>
        <p:nvPr/>
      </p:nvGrpSpPr>
      <p:grpSpPr>
        <a:xfrm>
          <a:off x="0" y="0"/>
          <a:ext cx="0" cy="0"/>
          <a:chOff x="0" y="0"/>
          <a:chExt cx="0" cy="0"/>
        </a:xfrm>
      </p:grpSpPr>
    </p:spTree>
    <p:extLst>
      <p:ext uri="{BB962C8B-B14F-4D97-AF65-F5344CB8AC3E}">
        <p14:creationId xmlns:p14="http://schemas.microsoft.com/office/powerpoint/2010/main" val="3071327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A5E3-BD05-87C9-6C1C-F7FAAF33BE18}"/>
            </a:ext>
          </a:extLst>
        </p:cNvPr>
        <p:cNvGrpSpPr/>
        <p:nvPr/>
      </p:nvGrpSpPr>
      <p:grpSpPr>
        <a:xfrm>
          <a:off x="0" y="0"/>
          <a:ext cx="0" cy="0"/>
          <a:chOff x="0" y="0"/>
          <a:chExt cx="0" cy="0"/>
        </a:xfrm>
      </p:grpSpPr>
    </p:spTree>
    <p:extLst>
      <p:ext uri="{BB962C8B-B14F-4D97-AF65-F5344CB8AC3E}">
        <p14:creationId xmlns:p14="http://schemas.microsoft.com/office/powerpoint/2010/main" val="1570452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69677-3E7F-9607-7299-044FAC57B403}"/>
            </a:ext>
          </a:extLst>
        </p:cNvPr>
        <p:cNvGrpSpPr/>
        <p:nvPr/>
      </p:nvGrpSpPr>
      <p:grpSpPr>
        <a:xfrm>
          <a:off x="0" y="0"/>
          <a:ext cx="0" cy="0"/>
          <a:chOff x="0" y="0"/>
          <a:chExt cx="0" cy="0"/>
        </a:xfrm>
      </p:grpSpPr>
    </p:spTree>
    <p:extLst>
      <p:ext uri="{BB962C8B-B14F-4D97-AF65-F5344CB8AC3E}">
        <p14:creationId xmlns:p14="http://schemas.microsoft.com/office/powerpoint/2010/main" val="1088424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F79C-90CB-21CE-4937-EB56E77B59F5}"/>
            </a:ext>
          </a:extLst>
        </p:cNvPr>
        <p:cNvGrpSpPr/>
        <p:nvPr/>
      </p:nvGrpSpPr>
      <p:grpSpPr>
        <a:xfrm>
          <a:off x="0" y="0"/>
          <a:ext cx="0" cy="0"/>
          <a:chOff x="0" y="0"/>
          <a:chExt cx="0" cy="0"/>
        </a:xfrm>
      </p:grpSpPr>
    </p:spTree>
    <p:extLst>
      <p:ext uri="{BB962C8B-B14F-4D97-AF65-F5344CB8AC3E}">
        <p14:creationId xmlns:p14="http://schemas.microsoft.com/office/powerpoint/2010/main" val="397757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DF3B4-10A3-F97C-DE8D-A21ED2B1B493}"/>
            </a:ext>
          </a:extLst>
        </p:cNvPr>
        <p:cNvGrpSpPr/>
        <p:nvPr/>
      </p:nvGrpSpPr>
      <p:grpSpPr>
        <a:xfrm>
          <a:off x="0" y="0"/>
          <a:ext cx="0" cy="0"/>
          <a:chOff x="0" y="0"/>
          <a:chExt cx="0" cy="0"/>
        </a:xfrm>
      </p:grpSpPr>
    </p:spTree>
    <p:extLst>
      <p:ext uri="{BB962C8B-B14F-4D97-AF65-F5344CB8AC3E}">
        <p14:creationId xmlns:p14="http://schemas.microsoft.com/office/powerpoint/2010/main" val="1862517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B5A51-AA7F-ECAF-41AE-666585F46A71}"/>
            </a:ext>
          </a:extLst>
        </p:cNvPr>
        <p:cNvGrpSpPr/>
        <p:nvPr/>
      </p:nvGrpSpPr>
      <p:grpSpPr>
        <a:xfrm>
          <a:off x="0" y="0"/>
          <a:ext cx="0" cy="0"/>
          <a:chOff x="0" y="0"/>
          <a:chExt cx="0" cy="0"/>
        </a:xfrm>
      </p:grpSpPr>
    </p:spTree>
    <p:extLst>
      <p:ext uri="{BB962C8B-B14F-4D97-AF65-F5344CB8AC3E}">
        <p14:creationId xmlns:p14="http://schemas.microsoft.com/office/powerpoint/2010/main" val="2019912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A10F-2D85-0FDB-FDC3-AC4C4EFA20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7E0927E-8058-C3E0-CC6F-EB702993D8D5}"/>
              </a:ext>
            </a:extLst>
          </p:cNvPr>
          <p:cNvPicPr>
            <a:picLocks noChangeAspect="1"/>
          </p:cNvPicPr>
          <p:nvPr/>
        </p:nvPicPr>
        <p:blipFill>
          <a:blip r:embed="rId2"/>
          <a:stretch>
            <a:fillRect/>
          </a:stretch>
        </p:blipFill>
        <p:spPr>
          <a:xfrm>
            <a:off x="0" y="0"/>
            <a:ext cx="5342083" cy="1760373"/>
          </a:xfrm>
          <a:prstGeom prst="rect">
            <a:avLst/>
          </a:prstGeom>
        </p:spPr>
      </p:pic>
      <p:pic>
        <p:nvPicPr>
          <p:cNvPr id="5" name="Picture 4">
            <a:extLst>
              <a:ext uri="{FF2B5EF4-FFF2-40B4-BE49-F238E27FC236}">
                <a16:creationId xmlns:a16="http://schemas.microsoft.com/office/drawing/2014/main" id="{4E15AADB-C1A7-F3B9-657B-83E7F3528F4A}"/>
              </a:ext>
            </a:extLst>
          </p:cNvPr>
          <p:cNvPicPr>
            <a:picLocks noChangeAspect="1"/>
          </p:cNvPicPr>
          <p:nvPr/>
        </p:nvPicPr>
        <p:blipFill>
          <a:blip r:embed="rId3"/>
          <a:stretch>
            <a:fillRect/>
          </a:stretch>
        </p:blipFill>
        <p:spPr>
          <a:xfrm>
            <a:off x="-1001452" y="1717866"/>
            <a:ext cx="5776461" cy="2735817"/>
          </a:xfrm>
          <a:prstGeom prst="rect">
            <a:avLst/>
          </a:prstGeom>
        </p:spPr>
      </p:pic>
      <p:pic>
        <p:nvPicPr>
          <p:cNvPr id="7" name="Picture 6">
            <a:extLst>
              <a:ext uri="{FF2B5EF4-FFF2-40B4-BE49-F238E27FC236}">
                <a16:creationId xmlns:a16="http://schemas.microsoft.com/office/drawing/2014/main" id="{53701763-8CD3-B8CB-BE02-B28D36D44D82}"/>
              </a:ext>
            </a:extLst>
          </p:cNvPr>
          <p:cNvPicPr>
            <a:picLocks noChangeAspect="1"/>
          </p:cNvPicPr>
          <p:nvPr/>
        </p:nvPicPr>
        <p:blipFill>
          <a:blip r:embed="rId4"/>
          <a:stretch>
            <a:fillRect/>
          </a:stretch>
        </p:blipFill>
        <p:spPr>
          <a:xfrm>
            <a:off x="4063142" y="151821"/>
            <a:ext cx="5921253" cy="3132091"/>
          </a:xfrm>
          <a:prstGeom prst="rect">
            <a:avLst/>
          </a:prstGeom>
        </p:spPr>
      </p:pic>
      <p:pic>
        <p:nvPicPr>
          <p:cNvPr id="9" name="Picture 8">
            <a:extLst>
              <a:ext uri="{FF2B5EF4-FFF2-40B4-BE49-F238E27FC236}">
                <a16:creationId xmlns:a16="http://schemas.microsoft.com/office/drawing/2014/main" id="{3D65F8A6-F9A4-0B7D-001C-F884B793711D}"/>
              </a:ext>
            </a:extLst>
          </p:cNvPr>
          <p:cNvPicPr>
            <a:picLocks noChangeAspect="1"/>
          </p:cNvPicPr>
          <p:nvPr/>
        </p:nvPicPr>
        <p:blipFill>
          <a:blip r:embed="rId5"/>
          <a:stretch>
            <a:fillRect/>
          </a:stretch>
        </p:blipFill>
        <p:spPr>
          <a:xfrm>
            <a:off x="1656586" y="4129804"/>
            <a:ext cx="5723116" cy="2728196"/>
          </a:xfrm>
          <a:prstGeom prst="rect">
            <a:avLst/>
          </a:prstGeom>
        </p:spPr>
      </p:pic>
    </p:spTree>
    <p:extLst>
      <p:ext uri="{BB962C8B-B14F-4D97-AF65-F5344CB8AC3E}">
        <p14:creationId xmlns:p14="http://schemas.microsoft.com/office/powerpoint/2010/main" val="1327046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408AB-3FEA-D9E8-2260-D0EB5D4029D6}"/>
            </a:ext>
          </a:extLst>
        </p:cNvPr>
        <p:cNvGrpSpPr/>
        <p:nvPr/>
      </p:nvGrpSpPr>
      <p:grpSpPr>
        <a:xfrm>
          <a:off x="0" y="0"/>
          <a:ext cx="0" cy="0"/>
          <a:chOff x="0" y="0"/>
          <a:chExt cx="0" cy="0"/>
        </a:xfrm>
      </p:grpSpPr>
    </p:spTree>
    <p:extLst>
      <p:ext uri="{BB962C8B-B14F-4D97-AF65-F5344CB8AC3E}">
        <p14:creationId xmlns:p14="http://schemas.microsoft.com/office/powerpoint/2010/main" val="16776248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D11B9-028C-5DD4-A32D-5F68742A9264}"/>
            </a:ext>
          </a:extLst>
        </p:cNvPr>
        <p:cNvGrpSpPr/>
        <p:nvPr/>
      </p:nvGrpSpPr>
      <p:grpSpPr>
        <a:xfrm>
          <a:off x="0" y="0"/>
          <a:ext cx="0" cy="0"/>
          <a:chOff x="0" y="0"/>
          <a:chExt cx="0" cy="0"/>
        </a:xfrm>
      </p:grpSpPr>
    </p:spTree>
    <p:extLst>
      <p:ext uri="{BB962C8B-B14F-4D97-AF65-F5344CB8AC3E}">
        <p14:creationId xmlns:p14="http://schemas.microsoft.com/office/powerpoint/2010/main" val="29966819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433DC-6598-AE34-6561-657045E651C2}"/>
            </a:ext>
          </a:extLst>
        </p:cNvPr>
        <p:cNvGrpSpPr/>
        <p:nvPr/>
      </p:nvGrpSpPr>
      <p:grpSpPr>
        <a:xfrm>
          <a:off x="0" y="0"/>
          <a:ext cx="0" cy="0"/>
          <a:chOff x="0" y="0"/>
          <a:chExt cx="0" cy="0"/>
        </a:xfrm>
      </p:grpSpPr>
    </p:spTree>
    <p:extLst>
      <p:ext uri="{BB962C8B-B14F-4D97-AF65-F5344CB8AC3E}">
        <p14:creationId xmlns:p14="http://schemas.microsoft.com/office/powerpoint/2010/main" val="2906076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A9814-5741-BF68-57BD-61191B08B0D3}"/>
            </a:ext>
          </a:extLst>
        </p:cNvPr>
        <p:cNvGrpSpPr/>
        <p:nvPr/>
      </p:nvGrpSpPr>
      <p:grpSpPr>
        <a:xfrm>
          <a:off x="0" y="0"/>
          <a:ext cx="0" cy="0"/>
          <a:chOff x="0" y="0"/>
          <a:chExt cx="0" cy="0"/>
        </a:xfrm>
      </p:grpSpPr>
    </p:spTree>
    <p:extLst>
      <p:ext uri="{BB962C8B-B14F-4D97-AF65-F5344CB8AC3E}">
        <p14:creationId xmlns:p14="http://schemas.microsoft.com/office/powerpoint/2010/main" val="40264529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B12D9-7743-8E75-BF87-F74CE415798D}"/>
            </a:ext>
          </a:extLst>
        </p:cNvPr>
        <p:cNvGrpSpPr/>
        <p:nvPr/>
      </p:nvGrpSpPr>
      <p:grpSpPr>
        <a:xfrm>
          <a:off x="0" y="0"/>
          <a:ext cx="0" cy="0"/>
          <a:chOff x="0" y="0"/>
          <a:chExt cx="0" cy="0"/>
        </a:xfrm>
      </p:grpSpPr>
    </p:spTree>
    <p:extLst>
      <p:ext uri="{BB962C8B-B14F-4D97-AF65-F5344CB8AC3E}">
        <p14:creationId xmlns:p14="http://schemas.microsoft.com/office/powerpoint/2010/main" val="2317473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C3C42-195E-1AA6-666E-9DDDDC7291C4}"/>
            </a:ext>
          </a:extLst>
        </p:cNvPr>
        <p:cNvGrpSpPr/>
        <p:nvPr/>
      </p:nvGrpSpPr>
      <p:grpSpPr>
        <a:xfrm>
          <a:off x="0" y="0"/>
          <a:ext cx="0" cy="0"/>
          <a:chOff x="0" y="0"/>
          <a:chExt cx="0" cy="0"/>
        </a:xfrm>
      </p:grpSpPr>
    </p:spTree>
    <p:extLst>
      <p:ext uri="{BB962C8B-B14F-4D97-AF65-F5344CB8AC3E}">
        <p14:creationId xmlns:p14="http://schemas.microsoft.com/office/powerpoint/2010/main" val="520146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DCFC9-20DE-11FF-066F-212F321A7C1B}"/>
            </a:ext>
          </a:extLst>
        </p:cNvPr>
        <p:cNvGrpSpPr/>
        <p:nvPr/>
      </p:nvGrpSpPr>
      <p:grpSpPr>
        <a:xfrm>
          <a:off x="0" y="0"/>
          <a:ext cx="0" cy="0"/>
          <a:chOff x="0" y="0"/>
          <a:chExt cx="0" cy="0"/>
        </a:xfrm>
      </p:grpSpPr>
    </p:spTree>
    <p:extLst>
      <p:ext uri="{BB962C8B-B14F-4D97-AF65-F5344CB8AC3E}">
        <p14:creationId xmlns:p14="http://schemas.microsoft.com/office/powerpoint/2010/main" val="7537654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3B9AB-DD08-57A9-3937-3178F40B8ABB}"/>
            </a:ext>
          </a:extLst>
        </p:cNvPr>
        <p:cNvGrpSpPr/>
        <p:nvPr/>
      </p:nvGrpSpPr>
      <p:grpSpPr>
        <a:xfrm>
          <a:off x="0" y="0"/>
          <a:ext cx="0" cy="0"/>
          <a:chOff x="0" y="0"/>
          <a:chExt cx="0" cy="0"/>
        </a:xfrm>
      </p:grpSpPr>
    </p:spTree>
    <p:extLst>
      <p:ext uri="{BB962C8B-B14F-4D97-AF65-F5344CB8AC3E}">
        <p14:creationId xmlns:p14="http://schemas.microsoft.com/office/powerpoint/2010/main" val="4082034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31B59-6FFA-DE4E-A87E-7C2F448F358F}"/>
            </a:ext>
          </a:extLst>
        </p:cNvPr>
        <p:cNvGrpSpPr/>
        <p:nvPr/>
      </p:nvGrpSpPr>
      <p:grpSpPr>
        <a:xfrm>
          <a:off x="0" y="0"/>
          <a:ext cx="0" cy="0"/>
          <a:chOff x="0" y="0"/>
          <a:chExt cx="0" cy="0"/>
        </a:xfrm>
      </p:grpSpPr>
    </p:spTree>
    <p:extLst>
      <p:ext uri="{BB962C8B-B14F-4D97-AF65-F5344CB8AC3E}">
        <p14:creationId xmlns:p14="http://schemas.microsoft.com/office/powerpoint/2010/main" val="15893815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A4660-17B1-E4B5-CE8C-A6BA4F033429}"/>
            </a:ext>
          </a:extLst>
        </p:cNvPr>
        <p:cNvGrpSpPr/>
        <p:nvPr/>
      </p:nvGrpSpPr>
      <p:grpSpPr>
        <a:xfrm>
          <a:off x="0" y="0"/>
          <a:ext cx="0" cy="0"/>
          <a:chOff x="0" y="0"/>
          <a:chExt cx="0" cy="0"/>
        </a:xfrm>
      </p:grpSpPr>
    </p:spTree>
    <p:extLst>
      <p:ext uri="{BB962C8B-B14F-4D97-AF65-F5344CB8AC3E}">
        <p14:creationId xmlns:p14="http://schemas.microsoft.com/office/powerpoint/2010/main" val="2030845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F776-5122-9D9C-1832-6BA7A87257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BA1D6CE-E4C5-31F8-B0D9-FBBAC6C49E7B}"/>
              </a:ext>
            </a:extLst>
          </p:cNvPr>
          <p:cNvPicPr>
            <a:picLocks noChangeAspect="1"/>
          </p:cNvPicPr>
          <p:nvPr/>
        </p:nvPicPr>
        <p:blipFill>
          <a:blip r:embed="rId2"/>
          <a:stretch>
            <a:fillRect/>
          </a:stretch>
        </p:blipFill>
        <p:spPr>
          <a:xfrm>
            <a:off x="164233" y="0"/>
            <a:ext cx="4572396" cy="3139712"/>
          </a:xfrm>
          <a:prstGeom prst="rect">
            <a:avLst/>
          </a:prstGeom>
        </p:spPr>
      </p:pic>
      <p:pic>
        <p:nvPicPr>
          <p:cNvPr id="5" name="Picture 4">
            <a:extLst>
              <a:ext uri="{FF2B5EF4-FFF2-40B4-BE49-F238E27FC236}">
                <a16:creationId xmlns:a16="http://schemas.microsoft.com/office/drawing/2014/main" id="{C503C959-7C15-0FF0-20DE-5DB06E671125}"/>
              </a:ext>
            </a:extLst>
          </p:cNvPr>
          <p:cNvPicPr>
            <a:picLocks noChangeAspect="1"/>
          </p:cNvPicPr>
          <p:nvPr/>
        </p:nvPicPr>
        <p:blipFill>
          <a:blip r:embed="rId3"/>
          <a:stretch>
            <a:fillRect/>
          </a:stretch>
        </p:blipFill>
        <p:spPr>
          <a:xfrm>
            <a:off x="4521259" y="396274"/>
            <a:ext cx="4785775" cy="2743438"/>
          </a:xfrm>
          <a:prstGeom prst="rect">
            <a:avLst/>
          </a:prstGeom>
        </p:spPr>
      </p:pic>
      <p:pic>
        <p:nvPicPr>
          <p:cNvPr id="7" name="Picture 6">
            <a:extLst>
              <a:ext uri="{FF2B5EF4-FFF2-40B4-BE49-F238E27FC236}">
                <a16:creationId xmlns:a16="http://schemas.microsoft.com/office/drawing/2014/main" id="{02E75D02-1F0E-51C4-5E0D-A18A5001D066}"/>
              </a:ext>
            </a:extLst>
          </p:cNvPr>
          <p:cNvPicPr>
            <a:picLocks noChangeAspect="1"/>
          </p:cNvPicPr>
          <p:nvPr/>
        </p:nvPicPr>
        <p:blipFill>
          <a:blip r:embed="rId4"/>
          <a:stretch>
            <a:fillRect/>
          </a:stretch>
        </p:blipFill>
        <p:spPr>
          <a:xfrm>
            <a:off x="310040" y="3429000"/>
            <a:ext cx="4016088" cy="2933954"/>
          </a:xfrm>
          <a:prstGeom prst="rect">
            <a:avLst/>
          </a:prstGeom>
        </p:spPr>
      </p:pic>
    </p:spTree>
    <p:extLst>
      <p:ext uri="{BB962C8B-B14F-4D97-AF65-F5344CB8AC3E}">
        <p14:creationId xmlns:p14="http://schemas.microsoft.com/office/powerpoint/2010/main" val="8168516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D92DC-5F54-1150-3E2B-D0217D6B462B}"/>
            </a:ext>
          </a:extLst>
        </p:cNvPr>
        <p:cNvGrpSpPr/>
        <p:nvPr/>
      </p:nvGrpSpPr>
      <p:grpSpPr>
        <a:xfrm>
          <a:off x="0" y="0"/>
          <a:ext cx="0" cy="0"/>
          <a:chOff x="0" y="0"/>
          <a:chExt cx="0" cy="0"/>
        </a:xfrm>
      </p:grpSpPr>
    </p:spTree>
    <p:extLst>
      <p:ext uri="{BB962C8B-B14F-4D97-AF65-F5344CB8AC3E}">
        <p14:creationId xmlns:p14="http://schemas.microsoft.com/office/powerpoint/2010/main" val="9394175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69C64-8DDE-13EF-04ED-E030FEAF9144}"/>
            </a:ext>
          </a:extLst>
        </p:cNvPr>
        <p:cNvGrpSpPr/>
        <p:nvPr/>
      </p:nvGrpSpPr>
      <p:grpSpPr>
        <a:xfrm>
          <a:off x="0" y="0"/>
          <a:ext cx="0" cy="0"/>
          <a:chOff x="0" y="0"/>
          <a:chExt cx="0" cy="0"/>
        </a:xfrm>
      </p:grpSpPr>
    </p:spTree>
    <p:extLst>
      <p:ext uri="{BB962C8B-B14F-4D97-AF65-F5344CB8AC3E}">
        <p14:creationId xmlns:p14="http://schemas.microsoft.com/office/powerpoint/2010/main" val="519649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08D3A-A235-1877-D051-FCC3A9ADADB6}"/>
            </a:ext>
          </a:extLst>
        </p:cNvPr>
        <p:cNvGrpSpPr/>
        <p:nvPr/>
      </p:nvGrpSpPr>
      <p:grpSpPr>
        <a:xfrm>
          <a:off x="0" y="0"/>
          <a:ext cx="0" cy="0"/>
          <a:chOff x="0" y="0"/>
          <a:chExt cx="0" cy="0"/>
        </a:xfrm>
      </p:grpSpPr>
    </p:spTree>
    <p:extLst>
      <p:ext uri="{BB962C8B-B14F-4D97-AF65-F5344CB8AC3E}">
        <p14:creationId xmlns:p14="http://schemas.microsoft.com/office/powerpoint/2010/main" val="1897634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26905-7CCD-FCB2-1A7E-E8BB36BCA071}"/>
            </a:ext>
          </a:extLst>
        </p:cNvPr>
        <p:cNvGrpSpPr/>
        <p:nvPr/>
      </p:nvGrpSpPr>
      <p:grpSpPr>
        <a:xfrm>
          <a:off x="0" y="0"/>
          <a:ext cx="0" cy="0"/>
          <a:chOff x="0" y="0"/>
          <a:chExt cx="0" cy="0"/>
        </a:xfrm>
      </p:grpSpPr>
    </p:spTree>
    <p:extLst>
      <p:ext uri="{BB962C8B-B14F-4D97-AF65-F5344CB8AC3E}">
        <p14:creationId xmlns:p14="http://schemas.microsoft.com/office/powerpoint/2010/main" val="16542573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F266-AAFE-19DB-00DC-19E75491FCA9}"/>
            </a:ext>
          </a:extLst>
        </p:cNvPr>
        <p:cNvGrpSpPr/>
        <p:nvPr/>
      </p:nvGrpSpPr>
      <p:grpSpPr>
        <a:xfrm>
          <a:off x="0" y="0"/>
          <a:ext cx="0" cy="0"/>
          <a:chOff x="0" y="0"/>
          <a:chExt cx="0" cy="0"/>
        </a:xfrm>
      </p:grpSpPr>
    </p:spTree>
    <p:extLst>
      <p:ext uri="{BB962C8B-B14F-4D97-AF65-F5344CB8AC3E}">
        <p14:creationId xmlns:p14="http://schemas.microsoft.com/office/powerpoint/2010/main" val="793219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0D1BF-A172-3FF0-903F-2AD081E8C22D}"/>
            </a:ext>
          </a:extLst>
        </p:cNvPr>
        <p:cNvGrpSpPr/>
        <p:nvPr/>
      </p:nvGrpSpPr>
      <p:grpSpPr>
        <a:xfrm>
          <a:off x="0" y="0"/>
          <a:ext cx="0" cy="0"/>
          <a:chOff x="0" y="0"/>
          <a:chExt cx="0" cy="0"/>
        </a:xfrm>
      </p:grpSpPr>
    </p:spTree>
    <p:extLst>
      <p:ext uri="{BB962C8B-B14F-4D97-AF65-F5344CB8AC3E}">
        <p14:creationId xmlns:p14="http://schemas.microsoft.com/office/powerpoint/2010/main" val="3454037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70E42-E71B-A766-657B-A4466062A4CE}"/>
            </a:ext>
          </a:extLst>
        </p:cNvPr>
        <p:cNvGrpSpPr/>
        <p:nvPr/>
      </p:nvGrpSpPr>
      <p:grpSpPr>
        <a:xfrm>
          <a:off x="0" y="0"/>
          <a:ext cx="0" cy="0"/>
          <a:chOff x="0" y="0"/>
          <a:chExt cx="0" cy="0"/>
        </a:xfrm>
      </p:grpSpPr>
    </p:spTree>
    <p:extLst>
      <p:ext uri="{BB962C8B-B14F-4D97-AF65-F5344CB8AC3E}">
        <p14:creationId xmlns:p14="http://schemas.microsoft.com/office/powerpoint/2010/main" val="10158201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E7962-935A-C6CA-3B98-1DCA176402AB}"/>
            </a:ext>
          </a:extLst>
        </p:cNvPr>
        <p:cNvGrpSpPr/>
        <p:nvPr/>
      </p:nvGrpSpPr>
      <p:grpSpPr>
        <a:xfrm>
          <a:off x="0" y="0"/>
          <a:ext cx="0" cy="0"/>
          <a:chOff x="0" y="0"/>
          <a:chExt cx="0" cy="0"/>
        </a:xfrm>
      </p:grpSpPr>
    </p:spTree>
    <p:extLst>
      <p:ext uri="{BB962C8B-B14F-4D97-AF65-F5344CB8AC3E}">
        <p14:creationId xmlns:p14="http://schemas.microsoft.com/office/powerpoint/2010/main" val="1814818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C3D3E-7A80-5937-D445-0BC611F6D275}"/>
            </a:ext>
          </a:extLst>
        </p:cNvPr>
        <p:cNvGrpSpPr/>
        <p:nvPr/>
      </p:nvGrpSpPr>
      <p:grpSpPr>
        <a:xfrm>
          <a:off x="0" y="0"/>
          <a:ext cx="0" cy="0"/>
          <a:chOff x="0" y="0"/>
          <a:chExt cx="0" cy="0"/>
        </a:xfrm>
      </p:grpSpPr>
    </p:spTree>
    <p:extLst>
      <p:ext uri="{BB962C8B-B14F-4D97-AF65-F5344CB8AC3E}">
        <p14:creationId xmlns:p14="http://schemas.microsoft.com/office/powerpoint/2010/main" val="2359052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39288-3934-3EE8-8DA0-8B55FB44D752}"/>
            </a:ext>
          </a:extLst>
        </p:cNvPr>
        <p:cNvGrpSpPr/>
        <p:nvPr/>
      </p:nvGrpSpPr>
      <p:grpSpPr>
        <a:xfrm>
          <a:off x="0" y="0"/>
          <a:ext cx="0" cy="0"/>
          <a:chOff x="0" y="0"/>
          <a:chExt cx="0" cy="0"/>
        </a:xfrm>
      </p:grpSpPr>
    </p:spTree>
    <p:extLst>
      <p:ext uri="{BB962C8B-B14F-4D97-AF65-F5344CB8AC3E}">
        <p14:creationId xmlns:p14="http://schemas.microsoft.com/office/powerpoint/2010/main" val="29035611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1530</TotalTime>
  <Words>3216</Words>
  <Application>Microsoft Office PowerPoint</Application>
  <PresentationFormat>A4 Paper (210x297 mm)</PresentationFormat>
  <Paragraphs>358</Paragraphs>
  <Slides>120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120</vt:i4>
      </vt:variant>
    </vt:vector>
  </HeadingPairs>
  <TitlesOfParts>
    <vt:vector size="129" baseType="lpstr">
      <vt:lpstr>Aptos</vt:lpstr>
      <vt:lpstr>Aptos Display</vt:lpstr>
      <vt:lpstr>Arial</vt:lpstr>
      <vt:lpstr>Arial Unicode MS</vt:lpstr>
      <vt:lpstr>Courier New</vt:lpstr>
      <vt:lpstr>Google Sans</vt:lpstr>
      <vt:lpstr>Menlo</vt:lpstr>
      <vt:lpstr>quote-cjk-patch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umalavanya7@gmail.com</dc:creator>
  <cp:lastModifiedBy>umalavanya7@gmail.com</cp:lastModifiedBy>
  <cp:revision>81</cp:revision>
  <dcterms:created xsi:type="dcterms:W3CDTF">2026-02-06T21:19:28Z</dcterms:created>
  <dcterms:modified xsi:type="dcterms:W3CDTF">2026-02-18T14:15:17Z</dcterms:modified>
</cp:coreProperties>
</file>